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1.jpg" ContentType="image/jpg"/>
  <Override PartName="/ppt/media/image12.jpg" ContentType="image/jpg"/>
  <Override PartName="/ppt/media/image13.jpg" ContentType="image/jpg"/>
  <Override PartName="/ppt/media/image14.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9"/>
  </p:notesMasterIdLst>
  <p:sldIdLst>
    <p:sldId id="256" r:id="rId2"/>
    <p:sldId id="283" r:id="rId3"/>
    <p:sldId id="285" r:id="rId4"/>
    <p:sldId id="286" r:id="rId5"/>
    <p:sldId id="287" r:id="rId6"/>
    <p:sldId id="288" r:id="rId7"/>
    <p:sldId id="289" r:id="rId8"/>
  </p:sldIdLst>
  <p:sldSz cx="12192000" cy="6858000"/>
  <p:notesSz cx="6858000" cy="9144000"/>
  <p:embeddedFontLst>
    <p:embeddedFont>
      <p:font typeface="Georgia" panose="02040502050405020303" pitchFamily="18" charset="0"/>
      <p:regular r:id="rId10"/>
      <p:bold r:id="rId11"/>
      <p:italic r:id="rId12"/>
      <p:boldItalic r:id="rId13"/>
    </p:embeddedFont>
    <p:embeddedFont>
      <p:font typeface="Roboto Slab" panose="020B0604020202020204" charset="0"/>
      <p:regular r:id="rId14"/>
      <p:bold r:id="rId15"/>
    </p:embeddedFont>
    <p:embeddedFont>
      <p:font typeface="Source Sans Pro" panose="020B0503030403020204" pitchFamily="34" charset="0"/>
      <p:regular r:id="rId16"/>
      <p:bold r:id="rId17"/>
      <p:italic r:id="rId18"/>
      <p:boldItalic r:id="rId19"/>
    </p:embeddedFont>
    <p:embeddedFont>
      <p:font typeface="Tahoma" panose="020B0604030504040204" pitchFamily="34"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1A24"/>
    <a:srgbClr val="F16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629742F-0D6F-4B1B-96AD-7AB26F960301}">
  <a:tblStyle styleId="{4629742F-0D6F-4B1B-96AD-7AB26F96030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62" d="100"/>
          <a:sy n="62" d="100"/>
        </p:scale>
        <p:origin x="78" y="15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684163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FFFFF"/>
        </a:solidFill>
        <a:effectLst/>
      </p:bgPr>
    </p:bg>
    <p:spTree>
      <p:nvGrpSpPr>
        <p:cNvPr id="1" name="Shape 9"/>
        <p:cNvGrpSpPr/>
        <p:nvPr/>
      </p:nvGrpSpPr>
      <p:grpSpPr>
        <a:xfrm>
          <a:off x="0" y="0"/>
          <a:ext cx="0" cy="0"/>
          <a:chOff x="0" y="0"/>
          <a:chExt cx="0" cy="0"/>
        </a:xfrm>
      </p:grpSpPr>
      <p:sp>
        <p:nvSpPr>
          <p:cNvPr id="10" name="Google Shape;10;p2"/>
          <p:cNvSpPr/>
          <p:nvPr/>
        </p:nvSpPr>
        <p:spPr>
          <a:xfrm>
            <a:off x="1558800" y="533390"/>
            <a:ext cx="9922000" cy="5362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 name="Google Shape;11;p2"/>
          <p:cNvSpPr txBox="1">
            <a:spLocks noGrp="1"/>
          </p:cNvSpPr>
          <p:nvPr>
            <p:ph type="ctrTitle"/>
          </p:nvPr>
        </p:nvSpPr>
        <p:spPr>
          <a:xfrm>
            <a:off x="711200" y="3337825"/>
            <a:ext cx="7100800" cy="2986800"/>
          </a:xfrm>
          <a:prstGeom prst="rect">
            <a:avLst/>
          </a:prstGeom>
          <a:ln w="114300" cap="flat" cmpd="sng">
            <a:solidFill>
              <a:srgbClr val="FF0000"/>
            </a:solidFill>
            <a:prstDash val="solid"/>
            <a:round/>
            <a:headEnd type="none" w="sm" len="sm"/>
            <a:tailEnd type="none" w="sm" len="sm"/>
          </a:ln>
        </p:spPr>
        <p:txBody>
          <a:bodyPr spcFirstLastPara="1" wrap="square" lIns="91425" tIns="91425" rIns="91425" bIns="91425" anchor="b" anchorCtr="0"/>
          <a:lstStyle>
            <a:lvl1pPr lvl="0">
              <a:spcBef>
                <a:spcPts val="0"/>
              </a:spcBef>
              <a:spcAft>
                <a:spcPts val="0"/>
              </a:spcAft>
              <a:buClr>
                <a:srgbClr val="111111"/>
              </a:buClr>
              <a:buSzPts val="6000"/>
              <a:buNone/>
              <a:defRPr sz="6000">
                <a:solidFill>
                  <a:srgbClr val="111111"/>
                </a:solidFill>
              </a:defRPr>
            </a:lvl1pPr>
            <a:lvl2pPr lvl="1" algn="ctr">
              <a:spcBef>
                <a:spcPts val="0"/>
              </a:spcBef>
              <a:spcAft>
                <a:spcPts val="0"/>
              </a:spcAft>
              <a:buClr>
                <a:srgbClr val="111111"/>
              </a:buClr>
              <a:buSzPts val="6000"/>
              <a:buNone/>
              <a:defRPr sz="6000">
                <a:solidFill>
                  <a:srgbClr val="111111"/>
                </a:solidFill>
              </a:defRPr>
            </a:lvl2pPr>
            <a:lvl3pPr lvl="2" algn="ctr">
              <a:spcBef>
                <a:spcPts val="0"/>
              </a:spcBef>
              <a:spcAft>
                <a:spcPts val="0"/>
              </a:spcAft>
              <a:buClr>
                <a:srgbClr val="111111"/>
              </a:buClr>
              <a:buSzPts val="6000"/>
              <a:buNone/>
              <a:defRPr sz="6000">
                <a:solidFill>
                  <a:srgbClr val="111111"/>
                </a:solidFill>
              </a:defRPr>
            </a:lvl3pPr>
            <a:lvl4pPr lvl="3" algn="ctr">
              <a:spcBef>
                <a:spcPts val="0"/>
              </a:spcBef>
              <a:spcAft>
                <a:spcPts val="0"/>
              </a:spcAft>
              <a:buClr>
                <a:srgbClr val="111111"/>
              </a:buClr>
              <a:buSzPts val="6000"/>
              <a:buNone/>
              <a:defRPr sz="6000">
                <a:solidFill>
                  <a:srgbClr val="111111"/>
                </a:solidFill>
              </a:defRPr>
            </a:lvl4pPr>
            <a:lvl5pPr lvl="4" algn="ctr">
              <a:spcBef>
                <a:spcPts val="0"/>
              </a:spcBef>
              <a:spcAft>
                <a:spcPts val="0"/>
              </a:spcAft>
              <a:buClr>
                <a:srgbClr val="111111"/>
              </a:buClr>
              <a:buSzPts val="6000"/>
              <a:buNone/>
              <a:defRPr sz="6000">
                <a:solidFill>
                  <a:srgbClr val="111111"/>
                </a:solidFill>
              </a:defRPr>
            </a:lvl5pPr>
            <a:lvl6pPr lvl="5" algn="ctr">
              <a:spcBef>
                <a:spcPts val="0"/>
              </a:spcBef>
              <a:spcAft>
                <a:spcPts val="0"/>
              </a:spcAft>
              <a:buClr>
                <a:srgbClr val="111111"/>
              </a:buClr>
              <a:buSzPts val="6000"/>
              <a:buNone/>
              <a:defRPr sz="6000">
                <a:solidFill>
                  <a:srgbClr val="111111"/>
                </a:solidFill>
              </a:defRPr>
            </a:lvl6pPr>
            <a:lvl7pPr lvl="6" algn="ctr">
              <a:spcBef>
                <a:spcPts val="0"/>
              </a:spcBef>
              <a:spcAft>
                <a:spcPts val="0"/>
              </a:spcAft>
              <a:buClr>
                <a:srgbClr val="111111"/>
              </a:buClr>
              <a:buSzPts val="6000"/>
              <a:buNone/>
              <a:defRPr sz="6000">
                <a:solidFill>
                  <a:srgbClr val="111111"/>
                </a:solidFill>
              </a:defRPr>
            </a:lvl7pPr>
            <a:lvl8pPr lvl="7" algn="ctr">
              <a:spcBef>
                <a:spcPts val="0"/>
              </a:spcBef>
              <a:spcAft>
                <a:spcPts val="0"/>
              </a:spcAft>
              <a:buClr>
                <a:srgbClr val="111111"/>
              </a:buClr>
              <a:buSzPts val="6000"/>
              <a:buNone/>
              <a:defRPr sz="6000">
                <a:solidFill>
                  <a:srgbClr val="111111"/>
                </a:solidFill>
              </a:defRPr>
            </a:lvl8pPr>
            <a:lvl9pPr lvl="8" algn="ctr">
              <a:spcBef>
                <a:spcPts val="0"/>
              </a:spcBef>
              <a:spcAft>
                <a:spcPts val="0"/>
              </a:spcAft>
              <a:buClr>
                <a:srgbClr val="111111"/>
              </a:buClr>
              <a:buSzPts val="6000"/>
              <a:buNone/>
              <a:defRPr sz="6000">
                <a:solidFill>
                  <a:srgbClr val="111111"/>
                </a:solidFill>
              </a:defRPr>
            </a:lvl9pPr>
          </a:lstStyle>
          <a:p>
            <a:endParaRPr/>
          </a:p>
        </p:txBody>
      </p:sp>
      <p:pic>
        <p:nvPicPr>
          <p:cNvPr id="4" name="Picture 3">
            <a:extLst>
              <a:ext uri="{FF2B5EF4-FFF2-40B4-BE49-F238E27FC236}">
                <a16:creationId xmlns:a16="http://schemas.microsoft.com/office/drawing/2014/main" id="{28C1DF82-3547-4947-9B13-F2B6153F4306}"/>
              </a:ext>
            </a:extLst>
          </p:cNvPr>
          <p:cNvPicPr>
            <a:picLocks noChangeAspect="1"/>
          </p:cNvPicPr>
          <p:nvPr userDrawn="1"/>
        </p:nvPicPr>
        <p:blipFill rotWithShape="1">
          <a:blip r:embed="rId2"/>
          <a:srcRect t="53608"/>
          <a:stretch/>
        </p:blipFill>
        <p:spPr>
          <a:xfrm>
            <a:off x="3135" y="0"/>
            <a:ext cx="1416129" cy="620018"/>
          </a:xfrm>
          <a:prstGeom prst="rect">
            <a:avLst/>
          </a:prstGeom>
        </p:spPr>
      </p:pic>
      <p:pic>
        <p:nvPicPr>
          <p:cNvPr id="5" name="Picture 4">
            <a:extLst>
              <a:ext uri="{FF2B5EF4-FFF2-40B4-BE49-F238E27FC236}">
                <a16:creationId xmlns:a16="http://schemas.microsoft.com/office/drawing/2014/main" id="{35B09306-600A-5E45-87C0-3AD8D20BC5A9}"/>
              </a:ext>
            </a:extLst>
          </p:cNvPr>
          <p:cNvPicPr>
            <a:picLocks noChangeAspect="1"/>
          </p:cNvPicPr>
          <p:nvPr userDrawn="1"/>
        </p:nvPicPr>
        <p:blipFill>
          <a:blip r:embed="rId3"/>
          <a:stretch>
            <a:fillRect/>
          </a:stretch>
        </p:blipFill>
        <p:spPr>
          <a:xfrm>
            <a:off x="5851221" y="6476733"/>
            <a:ext cx="1337158" cy="381267"/>
          </a:xfrm>
          <a:prstGeom prst="rect">
            <a:avLst/>
          </a:prstGeom>
        </p:spPr>
      </p:pic>
      <p:pic>
        <p:nvPicPr>
          <p:cNvPr id="6" name="Picture 5">
            <a:extLst>
              <a:ext uri="{FF2B5EF4-FFF2-40B4-BE49-F238E27FC236}">
                <a16:creationId xmlns:a16="http://schemas.microsoft.com/office/drawing/2014/main" id="{DA3A83BE-785A-DE40-80F6-51D573FACE91}"/>
              </a:ext>
            </a:extLst>
          </p:cNvPr>
          <p:cNvPicPr>
            <a:picLocks noChangeAspect="1"/>
          </p:cNvPicPr>
          <p:nvPr userDrawn="1"/>
        </p:nvPicPr>
        <p:blipFill>
          <a:blip r:embed="rId4"/>
          <a:stretch>
            <a:fillRect/>
          </a:stretch>
        </p:blipFill>
        <p:spPr>
          <a:xfrm rot="5400000">
            <a:off x="8413434" y="3079435"/>
            <a:ext cx="6845300" cy="711831"/>
          </a:xfrm>
          <a:prstGeom prst="rect">
            <a:avLst/>
          </a:prstGeom>
        </p:spPr>
      </p:pic>
      <p:pic>
        <p:nvPicPr>
          <p:cNvPr id="7" name="Picture 6">
            <a:extLst>
              <a:ext uri="{FF2B5EF4-FFF2-40B4-BE49-F238E27FC236}">
                <a16:creationId xmlns:a16="http://schemas.microsoft.com/office/drawing/2014/main" id="{AF924692-BC63-794D-BE89-F3B6DF2CB2D3}"/>
              </a:ext>
            </a:extLst>
          </p:cNvPr>
          <p:cNvPicPr>
            <a:picLocks noChangeAspect="1"/>
          </p:cNvPicPr>
          <p:nvPr userDrawn="1"/>
        </p:nvPicPr>
        <p:blipFill>
          <a:blip r:embed="rId5"/>
          <a:stretch>
            <a:fillRect/>
          </a:stretch>
        </p:blipFill>
        <p:spPr>
          <a:xfrm rot="16200000" flipV="1">
            <a:off x="-3096383" y="3109083"/>
            <a:ext cx="6870700" cy="67793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3"/>
        <p:cNvGrpSpPr/>
        <p:nvPr/>
      </p:nvGrpSpPr>
      <p:grpSpPr>
        <a:xfrm>
          <a:off x="0" y="0"/>
          <a:ext cx="0" cy="0"/>
          <a:chOff x="0" y="0"/>
          <a:chExt cx="0" cy="0"/>
        </a:xfrm>
      </p:grpSpPr>
      <p:sp>
        <p:nvSpPr>
          <p:cNvPr id="24" name="Google Shape;24;p5"/>
          <p:cNvSpPr/>
          <p:nvPr/>
        </p:nvSpPr>
        <p:spPr>
          <a:xfrm>
            <a:off x="1558800" y="961800"/>
            <a:ext cx="9922000" cy="5362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 name="Google Shape;25;p5"/>
          <p:cNvSpPr txBox="1">
            <a:spLocks noGrp="1"/>
          </p:cNvSpPr>
          <p:nvPr>
            <p:ph type="title"/>
          </p:nvPr>
        </p:nvSpPr>
        <p:spPr>
          <a:xfrm>
            <a:off x="711200" y="533400"/>
            <a:ext cx="2808800" cy="13092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6" name="Google Shape;26;p5"/>
          <p:cNvSpPr txBox="1">
            <a:spLocks noGrp="1"/>
          </p:cNvSpPr>
          <p:nvPr>
            <p:ph type="body" idx="1"/>
          </p:nvPr>
        </p:nvSpPr>
        <p:spPr>
          <a:xfrm>
            <a:off x="4270733" y="1205250"/>
            <a:ext cx="6913600" cy="4899600"/>
          </a:xfrm>
          <a:prstGeom prst="rect">
            <a:avLst/>
          </a:prstGeom>
        </p:spPr>
        <p:txBody>
          <a:bodyPr spcFirstLastPara="1" wrap="square" lIns="91425" tIns="91425" rIns="91425" bIns="91425" anchor="t" anchorCtr="0"/>
          <a:lstStyle>
            <a:lvl1pPr marL="457200" lvl="0" indent="-406400">
              <a:spcBef>
                <a:spcPts val="600"/>
              </a:spcBef>
              <a:spcAft>
                <a:spcPts val="0"/>
              </a:spcAft>
              <a:buSzPts val="2800"/>
              <a:buChar char="□"/>
              <a:defRPr sz="28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27" name="Google Shape;27;p5"/>
          <p:cNvSpPr txBox="1">
            <a:spLocks noGrp="1"/>
          </p:cNvSpPr>
          <p:nvPr>
            <p:ph type="sldNum" idx="12"/>
          </p:nvPr>
        </p:nvSpPr>
        <p:spPr>
          <a:xfrm>
            <a:off x="711212" y="6061952"/>
            <a:ext cx="7316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6" name="Picture 5">
            <a:extLst>
              <a:ext uri="{FF2B5EF4-FFF2-40B4-BE49-F238E27FC236}">
                <a16:creationId xmlns:a16="http://schemas.microsoft.com/office/drawing/2014/main" id="{447F374D-3576-5E41-A1EA-FEE47C6D3CE7}"/>
              </a:ext>
            </a:extLst>
          </p:cNvPr>
          <p:cNvPicPr>
            <a:picLocks noChangeAspect="1"/>
          </p:cNvPicPr>
          <p:nvPr userDrawn="1"/>
        </p:nvPicPr>
        <p:blipFill rotWithShape="1">
          <a:blip r:embed="rId2"/>
          <a:srcRect t="53608"/>
          <a:stretch/>
        </p:blipFill>
        <p:spPr>
          <a:xfrm>
            <a:off x="9991152" y="9626"/>
            <a:ext cx="2029263" cy="888464"/>
          </a:xfrm>
          <a:prstGeom prst="rect">
            <a:avLst/>
          </a:prstGeom>
        </p:spPr>
      </p:pic>
      <p:pic>
        <p:nvPicPr>
          <p:cNvPr id="8" name="Picture 7">
            <a:extLst>
              <a:ext uri="{FF2B5EF4-FFF2-40B4-BE49-F238E27FC236}">
                <a16:creationId xmlns:a16="http://schemas.microsoft.com/office/drawing/2014/main" id="{2A9B68AB-D5D5-8447-8494-1E67C04E8173}"/>
              </a:ext>
            </a:extLst>
          </p:cNvPr>
          <p:cNvPicPr>
            <a:picLocks noChangeAspect="1"/>
          </p:cNvPicPr>
          <p:nvPr userDrawn="1"/>
        </p:nvPicPr>
        <p:blipFill>
          <a:blip r:embed="rId3"/>
          <a:stretch>
            <a:fillRect/>
          </a:stretch>
        </p:blipFill>
        <p:spPr>
          <a:xfrm>
            <a:off x="5851221" y="6476733"/>
            <a:ext cx="1337158" cy="381267"/>
          </a:xfrm>
          <a:prstGeom prst="rect">
            <a:avLst/>
          </a:prstGeom>
        </p:spPr>
      </p:pic>
      <p:pic>
        <p:nvPicPr>
          <p:cNvPr id="9" name="Picture 8">
            <a:extLst>
              <a:ext uri="{FF2B5EF4-FFF2-40B4-BE49-F238E27FC236}">
                <a16:creationId xmlns:a16="http://schemas.microsoft.com/office/drawing/2014/main" id="{CDD71BD6-8AEB-074F-91B3-8391B65B86E9}"/>
              </a:ext>
            </a:extLst>
          </p:cNvPr>
          <p:cNvPicPr>
            <a:picLocks noChangeAspect="1"/>
          </p:cNvPicPr>
          <p:nvPr userDrawn="1"/>
        </p:nvPicPr>
        <p:blipFill>
          <a:blip r:embed="rId4"/>
          <a:stretch>
            <a:fillRect/>
          </a:stretch>
        </p:blipFill>
        <p:spPr>
          <a:xfrm rot="5400000">
            <a:off x="8413434" y="3079435"/>
            <a:ext cx="6845300" cy="711831"/>
          </a:xfrm>
          <a:prstGeom prst="rect">
            <a:avLst/>
          </a:prstGeom>
        </p:spPr>
      </p:pic>
      <p:pic>
        <p:nvPicPr>
          <p:cNvPr id="10" name="Picture 9">
            <a:extLst>
              <a:ext uri="{FF2B5EF4-FFF2-40B4-BE49-F238E27FC236}">
                <a16:creationId xmlns:a16="http://schemas.microsoft.com/office/drawing/2014/main" id="{C31E4DBC-8A19-EA46-A32A-92559DA0987C}"/>
              </a:ext>
            </a:extLst>
          </p:cNvPr>
          <p:cNvPicPr>
            <a:picLocks noChangeAspect="1"/>
          </p:cNvPicPr>
          <p:nvPr userDrawn="1"/>
        </p:nvPicPr>
        <p:blipFill>
          <a:blip r:embed="rId5"/>
          <a:stretch>
            <a:fillRect/>
          </a:stretch>
        </p:blipFill>
        <p:spPr>
          <a:xfrm rot="16200000" flipV="1">
            <a:off x="-3096383" y="3109083"/>
            <a:ext cx="6870700" cy="6779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solidFill>
          <a:schemeClr val="bg1"/>
        </a:solidFill>
        <a:effectLst/>
      </p:bgPr>
    </p:bg>
    <p:spTree>
      <p:nvGrpSpPr>
        <p:cNvPr id="1" name="Shape 49"/>
        <p:cNvGrpSpPr/>
        <p:nvPr/>
      </p:nvGrpSpPr>
      <p:grpSpPr>
        <a:xfrm>
          <a:off x="0" y="0"/>
          <a:ext cx="0" cy="0"/>
          <a:chOff x="0" y="0"/>
          <a:chExt cx="0" cy="0"/>
        </a:xfrm>
      </p:grpSpPr>
      <p:sp>
        <p:nvSpPr>
          <p:cNvPr id="51" name="Google Shape;51;p10"/>
          <p:cNvSpPr txBox="1">
            <a:spLocks noGrp="1"/>
          </p:cNvSpPr>
          <p:nvPr>
            <p:ph type="sldNum" idx="12"/>
          </p:nvPr>
        </p:nvSpPr>
        <p:spPr>
          <a:xfrm>
            <a:off x="5730200" y="6290552"/>
            <a:ext cx="731600" cy="5250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pic>
        <p:nvPicPr>
          <p:cNvPr id="2" name="Picture 1">
            <a:extLst>
              <a:ext uri="{FF2B5EF4-FFF2-40B4-BE49-F238E27FC236}">
                <a16:creationId xmlns:a16="http://schemas.microsoft.com/office/drawing/2014/main" id="{54344DB5-1B94-6D42-B889-AFD6AD1D366D}"/>
              </a:ext>
            </a:extLst>
          </p:cNvPr>
          <p:cNvPicPr>
            <a:picLocks noChangeAspect="1"/>
          </p:cNvPicPr>
          <p:nvPr userDrawn="1"/>
        </p:nvPicPr>
        <p:blipFill>
          <a:blip r:embed="rId2"/>
          <a:stretch>
            <a:fillRect/>
          </a:stretch>
        </p:blipFill>
        <p:spPr>
          <a:xfrm rot="5400000">
            <a:off x="8368984" y="3034985"/>
            <a:ext cx="6934201" cy="711831"/>
          </a:xfrm>
          <a:prstGeom prst="rect">
            <a:avLst/>
          </a:prstGeom>
        </p:spPr>
      </p:pic>
      <p:pic>
        <p:nvPicPr>
          <p:cNvPr id="3" name="Picture 2">
            <a:extLst>
              <a:ext uri="{FF2B5EF4-FFF2-40B4-BE49-F238E27FC236}">
                <a16:creationId xmlns:a16="http://schemas.microsoft.com/office/drawing/2014/main" id="{BAED4F3F-5E0E-054D-BB3F-F68689A63057}"/>
              </a:ext>
            </a:extLst>
          </p:cNvPr>
          <p:cNvPicPr>
            <a:picLocks noChangeAspect="1"/>
          </p:cNvPicPr>
          <p:nvPr userDrawn="1"/>
        </p:nvPicPr>
        <p:blipFill>
          <a:blip r:embed="rId3"/>
          <a:stretch>
            <a:fillRect/>
          </a:stretch>
        </p:blipFill>
        <p:spPr>
          <a:xfrm rot="16200000" flipV="1">
            <a:off x="-3160712" y="3064633"/>
            <a:ext cx="6959602" cy="677934"/>
          </a:xfrm>
          <a:prstGeom prst="rect">
            <a:avLst/>
          </a:prstGeom>
        </p:spPr>
      </p:pic>
    </p:spTree>
    <p:extLst>
      <p:ext uri="{BB962C8B-B14F-4D97-AF65-F5344CB8AC3E}">
        <p14:creationId xmlns:p14="http://schemas.microsoft.com/office/powerpoint/2010/main" val="9614041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1200" y="533400"/>
            <a:ext cx="2808800" cy="1309200"/>
          </a:xfrm>
          <a:prstGeom prst="rect">
            <a:avLst/>
          </a:prstGeom>
          <a:noFill/>
          <a:ln w="76200" cap="flat" cmpd="sng">
            <a:solidFill>
              <a:srgbClr val="FF0000"/>
            </a:solidFill>
            <a:prstDash val="solid"/>
            <a:miter lim="8000"/>
            <a:headEnd type="none" w="sm" len="sm"/>
            <a:tailEnd type="none" w="sm" len="sm"/>
          </a:ln>
        </p:spPr>
        <p:txBody>
          <a:bodyPr spcFirstLastPara="1" wrap="square" lIns="91425" tIns="91425" rIns="91425" bIns="91425" anchor="t" anchorCtr="0"/>
          <a:lstStyle>
            <a:lvl1pPr lvl="0">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1pPr>
            <a:lvl2pPr lvl="1">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2pPr>
            <a:lvl3pPr lvl="2">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3pPr>
            <a:lvl4pPr lvl="3">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4pPr>
            <a:lvl5pPr lvl="4">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5pPr>
            <a:lvl6pPr lvl="5">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6pPr>
            <a:lvl7pPr lvl="6">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7pPr>
            <a:lvl8pPr lvl="7">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8pPr>
            <a:lvl9pPr lvl="8">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4270733" y="1205250"/>
            <a:ext cx="6913600" cy="48996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999999"/>
              </a:buClr>
              <a:buSzPts val="3000"/>
              <a:buFont typeface="Georgia"/>
              <a:buChar char="□"/>
              <a:defRPr sz="3000">
                <a:solidFill>
                  <a:srgbClr val="111111"/>
                </a:solidFill>
                <a:latin typeface="Georgia"/>
                <a:ea typeface="Georgia"/>
                <a:cs typeface="Georgia"/>
                <a:sym typeface="Georgia"/>
              </a:defRPr>
            </a:lvl1pPr>
            <a:lvl2pPr marL="914400" lvl="1" indent="-381000">
              <a:spcBef>
                <a:spcPts val="0"/>
              </a:spcBef>
              <a:spcAft>
                <a:spcPts val="0"/>
              </a:spcAft>
              <a:buClr>
                <a:srgbClr val="999999"/>
              </a:buClr>
              <a:buSzPts val="2400"/>
              <a:buFont typeface="Georgia"/>
              <a:buChar char="■"/>
              <a:defRPr sz="2400">
                <a:solidFill>
                  <a:srgbClr val="111111"/>
                </a:solidFill>
                <a:latin typeface="Georgia"/>
                <a:ea typeface="Georgia"/>
                <a:cs typeface="Georgia"/>
                <a:sym typeface="Georgia"/>
              </a:defRPr>
            </a:lvl2pPr>
            <a:lvl3pPr marL="1371600" lvl="2" indent="-381000">
              <a:spcBef>
                <a:spcPts val="0"/>
              </a:spcBef>
              <a:spcAft>
                <a:spcPts val="0"/>
              </a:spcAft>
              <a:buClr>
                <a:srgbClr val="999999"/>
              </a:buClr>
              <a:buSzPts val="2400"/>
              <a:buFont typeface="Georgia"/>
              <a:buChar char="▣"/>
              <a:defRPr sz="2400">
                <a:solidFill>
                  <a:srgbClr val="111111"/>
                </a:solidFill>
                <a:latin typeface="Georgia"/>
                <a:ea typeface="Georgia"/>
                <a:cs typeface="Georgia"/>
                <a:sym typeface="Georgia"/>
              </a:defRPr>
            </a:lvl3pPr>
            <a:lvl4pPr marL="1828800" lvl="3"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4pPr>
            <a:lvl5pPr marL="2286000" lvl="4"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5pPr>
            <a:lvl6pPr marL="2743200" lvl="5"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6pPr>
            <a:lvl7pPr marL="3200400" lvl="6"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7pPr>
            <a:lvl8pPr marL="3657600" lvl="7"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8pPr>
            <a:lvl9pPr marL="4114800" lvl="8"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9pPr>
          </a:lstStyle>
          <a:p>
            <a:endParaRPr/>
          </a:p>
        </p:txBody>
      </p:sp>
      <p:sp>
        <p:nvSpPr>
          <p:cNvPr id="8" name="Google Shape;8;p1"/>
          <p:cNvSpPr txBox="1">
            <a:spLocks noGrp="1"/>
          </p:cNvSpPr>
          <p:nvPr>
            <p:ph type="sldNum" idx="12"/>
          </p:nvPr>
        </p:nvSpPr>
        <p:spPr>
          <a:xfrm>
            <a:off x="711212" y="6061952"/>
            <a:ext cx="731600" cy="525000"/>
          </a:xfrm>
          <a:prstGeom prst="rect">
            <a:avLst/>
          </a:prstGeom>
          <a:noFill/>
          <a:ln>
            <a:noFill/>
          </a:ln>
        </p:spPr>
        <p:txBody>
          <a:bodyPr spcFirstLastPara="1" wrap="square" lIns="91425" tIns="91425" rIns="91425" bIns="91425" anchor="t" anchorCtr="0">
            <a:noAutofit/>
          </a:bodyPr>
          <a:lstStyle>
            <a:lvl1pPr lvl="0">
              <a:buNone/>
              <a:defRPr sz="1300">
                <a:solidFill>
                  <a:srgbClr val="B7B7B7"/>
                </a:solidFill>
                <a:latin typeface="Roboto Slab"/>
                <a:ea typeface="Roboto Slab"/>
                <a:cs typeface="Roboto Slab"/>
                <a:sym typeface="Roboto Slab"/>
              </a:defRPr>
            </a:lvl1pPr>
            <a:lvl2pPr lvl="1">
              <a:buNone/>
              <a:defRPr sz="1300">
                <a:solidFill>
                  <a:srgbClr val="B7B7B7"/>
                </a:solidFill>
                <a:latin typeface="Roboto Slab"/>
                <a:ea typeface="Roboto Slab"/>
                <a:cs typeface="Roboto Slab"/>
                <a:sym typeface="Roboto Slab"/>
              </a:defRPr>
            </a:lvl2pPr>
            <a:lvl3pPr lvl="2">
              <a:buNone/>
              <a:defRPr sz="1300">
                <a:solidFill>
                  <a:srgbClr val="B7B7B7"/>
                </a:solidFill>
                <a:latin typeface="Roboto Slab"/>
                <a:ea typeface="Roboto Slab"/>
                <a:cs typeface="Roboto Slab"/>
                <a:sym typeface="Roboto Slab"/>
              </a:defRPr>
            </a:lvl3pPr>
            <a:lvl4pPr lvl="3">
              <a:buNone/>
              <a:defRPr sz="1300">
                <a:solidFill>
                  <a:srgbClr val="B7B7B7"/>
                </a:solidFill>
                <a:latin typeface="Roboto Slab"/>
                <a:ea typeface="Roboto Slab"/>
                <a:cs typeface="Roboto Slab"/>
                <a:sym typeface="Roboto Slab"/>
              </a:defRPr>
            </a:lvl4pPr>
            <a:lvl5pPr lvl="4">
              <a:buNone/>
              <a:defRPr sz="1300">
                <a:solidFill>
                  <a:srgbClr val="B7B7B7"/>
                </a:solidFill>
                <a:latin typeface="Roboto Slab"/>
                <a:ea typeface="Roboto Slab"/>
                <a:cs typeface="Roboto Slab"/>
                <a:sym typeface="Roboto Slab"/>
              </a:defRPr>
            </a:lvl5pPr>
            <a:lvl6pPr lvl="5">
              <a:buNone/>
              <a:defRPr sz="1300">
                <a:solidFill>
                  <a:srgbClr val="B7B7B7"/>
                </a:solidFill>
                <a:latin typeface="Roboto Slab"/>
                <a:ea typeface="Roboto Slab"/>
                <a:cs typeface="Roboto Slab"/>
                <a:sym typeface="Roboto Slab"/>
              </a:defRPr>
            </a:lvl6pPr>
            <a:lvl7pPr lvl="6">
              <a:buNone/>
              <a:defRPr sz="1300">
                <a:solidFill>
                  <a:srgbClr val="B7B7B7"/>
                </a:solidFill>
                <a:latin typeface="Roboto Slab"/>
                <a:ea typeface="Roboto Slab"/>
                <a:cs typeface="Roboto Slab"/>
                <a:sym typeface="Roboto Slab"/>
              </a:defRPr>
            </a:lvl7pPr>
            <a:lvl8pPr lvl="7">
              <a:buNone/>
              <a:defRPr sz="1300">
                <a:solidFill>
                  <a:srgbClr val="B7B7B7"/>
                </a:solidFill>
                <a:latin typeface="Roboto Slab"/>
                <a:ea typeface="Roboto Slab"/>
                <a:cs typeface="Roboto Slab"/>
                <a:sym typeface="Roboto Slab"/>
              </a:defRPr>
            </a:lvl8pPr>
            <a:lvl9pPr lvl="8">
              <a:buNone/>
              <a:defRPr sz="1300">
                <a:solidFill>
                  <a:srgbClr val="B7B7B7"/>
                </a:solidFill>
                <a:latin typeface="Roboto Slab"/>
                <a:ea typeface="Roboto Slab"/>
                <a:cs typeface="Roboto Slab"/>
                <a:sym typeface="Roboto Slab"/>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8" r:id="rId3"/>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creativecommons.org/licenses/by/4.0/" TargetMode="External"/><Relationship Id="rId13" Type="http://schemas.openxmlformats.org/officeDocument/2006/relationships/image" Target="../media/image18.emf"/><Relationship Id="rId3" Type="http://schemas.openxmlformats.org/officeDocument/2006/relationships/image" Target="../media/image11.jpg"/><Relationship Id="rId7" Type="http://schemas.openxmlformats.org/officeDocument/2006/relationships/image" Target="../media/image15.png"/><Relationship Id="rId12"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4.jpg"/><Relationship Id="rId11" Type="http://schemas.openxmlformats.org/officeDocument/2006/relationships/image" Target="../media/image1.png"/><Relationship Id="rId5" Type="http://schemas.openxmlformats.org/officeDocument/2006/relationships/image" Target="../media/image13.jpg"/><Relationship Id="rId10" Type="http://schemas.openxmlformats.org/officeDocument/2006/relationships/image" Target="../media/image16.png"/><Relationship Id="rId4" Type="http://schemas.openxmlformats.org/officeDocument/2006/relationships/image" Target="../media/image12.jpg"/><Relationship Id="rId9" Type="http://schemas.openxmlformats.org/officeDocument/2006/relationships/hyperlink" Target="https://creativecommons.org/licenses/by/4.0/deed.de" TargetMode="External"/><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1"/>
          <p:cNvSpPr txBox="1">
            <a:spLocks noGrp="1"/>
          </p:cNvSpPr>
          <p:nvPr>
            <p:ph type="ctrTitle"/>
          </p:nvPr>
        </p:nvSpPr>
        <p:spPr>
          <a:xfrm>
            <a:off x="2419927" y="5163128"/>
            <a:ext cx="8303491" cy="774955"/>
          </a:xfrm>
          <a:prstGeom prst="rect">
            <a:avLst/>
          </a:prstGeom>
          <a:ln>
            <a:noFill/>
          </a:ln>
        </p:spPr>
        <p:txBody>
          <a:bodyPr spcFirstLastPara="1" wrap="square" lIns="91425" tIns="91425" rIns="91425" bIns="91425" anchor="b" anchorCtr="0">
            <a:noAutofit/>
          </a:bodyPr>
          <a:lstStyle/>
          <a:p>
            <a:pPr algn="ctr"/>
            <a:r>
              <a:rPr lang="en-US" sz="4800" dirty="0">
                <a:latin typeface="+mn-lt"/>
              </a:rPr>
              <a:t>Counter-powers and political pluralism</a:t>
            </a:r>
          </a:p>
        </p:txBody>
      </p:sp>
      <p:pic>
        <p:nvPicPr>
          <p:cNvPr id="5" name="Picture 4">
            <a:extLst>
              <a:ext uri="{FF2B5EF4-FFF2-40B4-BE49-F238E27FC236}">
                <a16:creationId xmlns:a16="http://schemas.microsoft.com/office/drawing/2014/main" id="{30943839-C023-8F4C-89CF-6FB1AF3BA70A}"/>
              </a:ext>
            </a:extLst>
          </p:cNvPr>
          <p:cNvPicPr>
            <a:picLocks noChangeAspect="1"/>
          </p:cNvPicPr>
          <p:nvPr/>
        </p:nvPicPr>
        <p:blipFill rotWithShape="1">
          <a:blip r:embed="rId3"/>
          <a:srcRect t="54395"/>
          <a:stretch/>
        </p:blipFill>
        <p:spPr>
          <a:xfrm>
            <a:off x="1911073" y="624021"/>
            <a:ext cx="9077496" cy="390688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1200" y="533400"/>
            <a:ext cx="2808800" cy="1489364"/>
          </a:xfrm>
        </p:spPr>
        <p:txBody>
          <a:bodyPr/>
          <a:lstStyle/>
          <a:p>
            <a:pPr algn="ctr"/>
            <a:br>
              <a:rPr lang="fr-FR" b="1" dirty="0">
                <a:solidFill>
                  <a:schemeClr val="tx1"/>
                </a:solidFill>
              </a:rPr>
            </a:br>
            <a:r>
              <a:rPr lang="en-US" b="1" dirty="0">
                <a:solidFill>
                  <a:schemeClr val="tx1"/>
                </a:solidFill>
              </a:rPr>
              <a:t>Definition of counter-power</a:t>
            </a:r>
          </a:p>
        </p:txBody>
      </p:sp>
      <p:sp>
        <p:nvSpPr>
          <p:cNvPr id="3" name="Espace réservé du texte 2"/>
          <p:cNvSpPr>
            <a:spLocks noGrp="1"/>
          </p:cNvSpPr>
          <p:nvPr>
            <p:ph type="body" idx="1"/>
          </p:nvPr>
        </p:nvSpPr>
        <p:spPr>
          <a:xfrm>
            <a:off x="3740728" y="1108363"/>
            <a:ext cx="7509164" cy="4735945"/>
          </a:xfrm>
        </p:spPr>
        <p:txBody>
          <a:bodyPr/>
          <a:lstStyle/>
          <a:p>
            <a:pPr marL="50800" indent="0" algn="just">
              <a:buNone/>
            </a:pPr>
            <a:r>
              <a:rPr lang="en-US" dirty="0"/>
              <a:t>Counter-power is a power, which organizes itself against an established authority. </a:t>
            </a:r>
          </a:p>
          <a:p>
            <a:pPr marL="50800" indent="0" algn="just">
              <a:buNone/>
            </a:pPr>
            <a:r>
              <a:rPr lang="en-US" dirty="0"/>
              <a:t>It can be a </a:t>
            </a:r>
            <a:r>
              <a:rPr lang="en-US" b="1" dirty="0"/>
              <a:t>political, economic or social force </a:t>
            </a:r>
            <a:r>
              <a:rPr lang="en-US" dirty="0"/>
              <a:t>and its role has the effect of restricting the exercise of power in place and providing </a:t>
            </a:r>
            <a:r>
              <a:rPr lang="en-US" b="1" dirty="0"/>
              <a:t>an alternative </a:t>
            </a:r>
            <a:r>
              <a:rPr lang="en-US" dirty="0"/>
              <a:t>to the decisions of an authority.</a:t>
            </a:r>
          </a:p>
          <a:p>
            <a:pPr marL="50800" indent="0" algn="just">
              <a:buNone/>
            </a:pPr>
            <a:endParaRPr lang="en-US" dirty="0"/>
          </a:p>
          <a:p>
            <a:pPr marL="50800" indent="0" algn="just">
              <a:buNone/>
            </a:pPr>
            <a:endParaRPr lang="fr-FR" dirty="0"/>
          </a:p>
          <a:p>
            <a:pPr marL="50800" indent="0" algn="just">
              <a:buNone/>
            </a:pPr>
            <a:endParaRPr lang="fr-FR" dirty="0"/>
          </a:p>
          <a:p>
            <a:pPr marL="50800" indent="0" algn="just">
              <a:buNone/>
            </a:pPr>
            <a:endParaRPr lang="fr-FR" dirty="0"/>
          </a:p>
          <a:p>
            <a:pPr marL="50800" indent="0" algn="just">
              <a:buNone/>
            </a:pPr>
            <a:endParaRPr lang="fr-FR" dirty="0"/>
          </a:p>
        </p:txBody>
      </p:sp>
      <p:sp>
        <p:nvSpPr>
          <p:cNvPr id="4" name="ZoneTexte 3">
            <a:extLst>
              <a:ext uri="{FF2B5EF4-FFF2-40B4-BE49-F238E27FC236}">
                <a16:creationId xmlns:a16="http://schemas.microsoft.com/office/drawing/2014/main" id="{DAD6B5C9-378A-4039-8DA0-D1358745D1F1}"/>
              </a:ext>
            </a:extLst>
          </p:cNvPr>
          <p:cNvSpPr txBox="1"/>
          <p:nvPr/>
        </p:nvSpPr>
        <p:spPr>
          <a:xfrm>
            <a:off x="1828800" y="4692073"/>
            <a:ext cx="9421092" cy="1600438"/>
          </a:xfrm>
          <a:prstGeom prst="rect">
            <a:avLst/>
          </a:prstGeom>
          <a:noFill/>
        </p:spPr>
        <p:txBody>
          <a:bodyPr wrap="square" rtlCol="0">
            <a:spAutoFit/>
          </a:bodyPr>
          <a:lstStyle/>
          <a:p>
            <a:r>
              <a:rPr lang="en-US" sz="2800" dirty="0">
                <a:solidFill>
                  <a:srgbClr val="111111"/>
                </a:solidFill>
                <a:latin typeface="Georgia"/>
                <a:sym typeface="Georgia"/>
              </a:rPr>
              <a:t>Ex: </a:t>
            </a:r>
            <a:r>
              <a:rPr lang="en-US" sz="2800" b="1" dirty="0">
                <a:solidFill>
                  <a:srgbClr val="111111"/>
                </a:solidFill>
                <a:latin typeface="Georgia"/>
                <a:sym typeface="Georgia"/>
              </a:rPr>
              <a:t>elected representatives </a:t>
            </a:r>
            <a:r>
              <a:rPr lang="en-US" sz="2800" dirty="0">
                <a:solidFill>
                  <a:srgbClr val="111111"/>
                </a:solidFill>
                <a:latin typeface="Georgia"/>
                <a:sym typeface="Georgia"/>
              </a:rPr>
              <a:t>of an opposition party, </a:t>
            </a:r>
            <a:r>
              <a:rPr lang="en-US" sz="2800" b="1" dirty="0">
                <a:solidFill>
                  <a:srgbClr val="111111"/>
                </a:solidFill>
                <a:latin typeface="Georgia"/>
                <a:sym typeface="Georgia"/>
              </a:rPr>
              <a:t>associations</a:t>
            </a:r>
            <a:r>
              <a:rPr lang="en-US" sz="2800" dirty="0">
                <a:solidFill>
                  <a:srgbClr val="111111"/>
                </a:solidFill>
                <a:latin typeface="Georgia"/>
                <a:sym typeface="Georgia"/>
              </a:rPr>
              <a:t> and in particular </a:t>
            </a:r>
            <a:r>
              <a:rPr lang="en-US" sz="2800" b="1" dirty="0">
                <a:solidFill>
                  <a:srgbClr val="111111"/>
                </a:solidFill>
                <a:latin typeface="Georgia"/>
                <a:sym typeface="Georgia"/>
              </a:rPr>
              <a:t>trade unions, the media</a:t>
            </a:r>
            <a:r>
              <a:rPr lang="en-US" sz="2800" dirty="0">
                <a:solidFill>
                  <a:srgbClr val="111111"/>
                </a:solidFill>
                <a:latin typeface="Georgia"/>
                <a:sym typeface="Georgia"/>
              </a:rPr>
              <a:t>, religious</a:t>
            </a:r>
            <a:r>
              <a:rPr lang="fr-FR" sz="2800" dirty="0">
                <a:solidFill>
                  <a:srgbClr val="111111"/>
                </a:solidFill>
                <a:latin typeface="Georgia"/>
                <a:sym typeface="Georgia"/>
              </a:rPr>
              <a:t> </a:t>
            </a:r>
            <a:r>
              <a:rPr lang="en-US" sz="2800" dirty="0">
                <a:solidFill>
                  <a:srgbClr val="111111"/>
                </a:solidFill>
                <a:latin typeface="Georgia"/>
                <a:sym typeface="Georgia"/>
              </a:rPr>
              <a:t>officials</a:t>
            </a:r>
            <a:r>
              <a:rPr lang="fr-FR" sz="2800" dirty="0">
                <a:solidFill>
                  <a:srgbClr val="111111"/>
                </a:solidFill>
                <a:latin typeface="Georgia"/>
                <a:sym typeface="Georgia"/>
              </a:rPr>
              <a:t> etc. </a:t>
            </a:r>
          </a:p>
          <a:p>
            <a:endParaRPr lang="fr-FR" dirty="0"/>
          </a:p>
        </p:txBody>
      </p:sp>
      <p:pic>
        <p:nvPicPr>
          <p:cNvPr id="6" name="Image 5">
            <a:extLst>
              <a:ext uri="{FF2B5EF4-FFF2-40B4-BE49-F238E27FC236}">
                <a16:creationId xmlns:a16="http://schemas.microsoft.com/office/drawing/2014/main" id="{72CA8CD8-7CA8-461C-B8BA-825CDFBECFD4}"/>
              </a:ext>
            </a:extLst>
          </p:cNvPr>
          <p:cNvPicPr>
            <a:picLocks noChangeAspect="1"/>
          </p:cNvPicPr>
          <p:nvPr/>
        </p:nvPicPr>
        <p:blipFill>
          <a:blip r:embed="rId2"/>
          <a:stretch>
            <a:fillRect/>
          </a:stretch>
        </p:blipFill>
        <p:spPr>
          <a:xfrm>
            <a:off x="814900" y="2581275"/>
            <a:ext cx="2705100" cy="1695450"/>
          </a:xfrm>
          <a:prstGeom prst="rect">
            <a:avLst/>
          </a:prstGeom>
        </p:spPr>
      </p:pic>
    </p:spTree>
    <p:extLst>
      <p:ext uri="{BB962C8B-B14F-4D97-AF65-F5344CB8AC3E}">
        <p14:creationId xmlns:p14="http://schemas.microsoft.com/office/powerpoint/2010/main" val="1812622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1200" y="533399"/>
            <a:ext cx="2808800" cy="1517073"/>
          </a:xfrm>
        </p:spPr>
        <p:txBody>
          <a:bodyPr/>
          <a:lstStyle/>
          <a:p>
            <a:pPr algn="ctr"/>
            <a:br>
              <a:rPr lang="fr-FR" b="1" dirty="0">
                <a:solidFill>
                  <a:schemeClr val="tx1"/>
                </a:solidFill>
              </a:rPr>
            </a:br>
            <a:r>
              <a:rPr lang="en-US" b="1" dirty="0">
                <a:solidFill>
                  <a:schemeClr val="tx1"/>
                </a:solidFill>
              </a:rPr>
              <a:t>The example of Donald Trump</a:t>
            </a:r>
          </a:p>
        </p:txBody>
      </p:sp>
      <p:sp>
        <p:nvSpPr>
          <p:cNvPr id="3" name="ZoneTexte 2">
            <a:extLst>
              <a:ext uri="{FF2B5EF4-FFF2-40B4-BE49-F238E27FC236}">
                <a16:creationId xmlns:a16="http://schemas.microsoft.com/office/drawing/2014/main" id="{FD6CE17F-4F6E-4EDE-9CD0-7B8F729E3ECB}"/>
              </a:ext>
            </a:extLst>
          </p:cNvPr>
          <p:cNvSpPr txBox="1"/>
          <p:nvPr/>
        </p:nvSpPr>
        <p:spPr>
          <a:xfrm>
            <a:off x="1662545" y="2595418"/>
            <a:ext cx="9662181" cy="523220"/>
          </a:xfrm>
          <a:prstGeom prst="rect">
            <a:avLst/>
          </a:prstGeom>
          <a:noFill/>
        </p:spPr>
        <p:txBody>
          <a:bodyPr wrap="square" rtlCol="0">
            <a:spAutoFit/>
          </a:bodyPr>
          <a:lstStyle/>
          <a:p>
            <a:endParaRPr lang="fr-FR" dirty="0"/>
          </a:p>
          <a:p>
            <a:endParaRPr lang="fr-FR" dirty="0"/>
          </a:p>
        </p:txBody>
      </p:sp>
      <p:pic>
        <p:nvPicPr>
          <p:cNvPr id="5" name="Image 4">
            <a:extLst>
              <a:ext uri="{FF2B5EF4-FFF2-40B4-BE49-F238E27FC236}">
                <a16:creationId xmlns:a16="http://schemas.microsoft.com/office/drawing/2014/main" id="{1F583C2A-53B3-40E1-9AA2-48A9BB50F11F}"/>
              </a:ext>
            </a:extLst>
          </p:cNvPr>
          <p:cNvPicPr>
            <a:picLocks noChangeAspect="1"/>
          </p:cNvPicPr>
          <p:nvPr/>
        </p:nvPicPr>
        <p:blipFill>
          <a:blip r:embed="rId2"/>
          <a:stretch>
            <a:fillRect/>
          </a:stretch>
        </p:blipFill>
        <p:spPr>
          <a:xfrm>
            <a:off x="2706865" y="2050472"/>
            <a:ext cx="7749031" cy="3057235"/>
          </a:xfrm>
          <a:prstGeom prst="rect">
            <a:avLst/>
          </a:prstGeom>
        </p:spPr>
      </p:pic>
      <p:sp>
        <p:nvSpPr>
          <p:cNvPr id="6" name="ZoneTexte 5">
            <a:extLst>
              <a:ext uri="{FF2B5EF4-FFF2-40B4-BE49-F238E27FC236}">
                <a16:creationId xmlns:a16="http://schemas.microsoft.com/office/drawing/2014/main" id="{29BB3460-36AC-4552-BD8D-B329D3AE7F2B}"/>
              </a:ext>
            </a:extLst>
          </p:cNvPr>
          <p:cNvSpPr txBox="1"/>
          <p:nvPr/>
        </p:nvSpPr>
        <p:spPr>
          <a:xfrm>
            <a:off x="1939635" y="5271244"/>
            <a:ext cx="9283490" cy="830997"/>
          </a:xfrm>
          <a:prstGeom prst="rect">
            <a:avLst/>
          </a:prstGeom>
          <a:noFill/>
        </p:spPr>
        <p:txBody>
          <a:bodyPr wrap="square" rtlCol="0">
            <a:spAutoFit/>
          </a:bodyPr>
          <a:lstStyle/>
          <a:p>
            <a:pPr algn="ctr"/>
            <a:r>
              <a:rPr lang="en-US" sz="2400" b="1" dirty="0">
                <a:latin typeface="Georgia" panose="02040502050405020303" pitchFamily="18" charset="0"/>
              </a:rPr>
              <a:t>Can you name some forms of counter-power about Donald Trump’s policy?</a:t>
            </a:r>
            <a:endParaRPr lang="fr-FR" sz="2400" b="1" dirty="0">
              <a:latin typeface="Georgia" panose="02040502050405020303" pitchFamily="18" charset="0"/>
            </a:endParaRPr>
          </a:p>
        </p:txBody>
      </p:sp>
    </p:spTree>
    <p:extLst>
      <p:ext uri="{BB962C8B-B14F-4D97-AF65-F5344CB8AC3E}">
        <p14:creationId xmlns:p14="http://schemas.microsoft.com/office/powerpoint/2010/main" val="1307760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1200" y="533399"/>
            <a:ext cx="2808800" cy="1517073"/>
          </a:xfrm>
        </p:spPr>
        <p:txBody>
          <a:bodyPr/>
          <a:lstStyle/>
          <a:p>
            <a:pPr algn="ctr"/>
            <a:br>
              <a:rPr lang="fr-FR" b="1" dirty="0">
                <a:solidFill>
                  <a:schemeClr val="tx1"/>
                </a:solidFill>
              </a:rPr>
            </a:br>
            <a:r>
              <a:rPr lang="en-US" b="1" dirty="0">
                <a:solidFill>
                  <a:schemeClr val="tx1"/>
                </a:solidFill>
              </a:rPr>
              <a:t>The example of Donald Trump</a:t>
            </a:r>
          </a:p>
        </p:txBody>
      </p:sp>
      <p:sp>
        <p:nvSpPr>
          <p:cNvPr id="3" name="ZoneTexte 2">
            <a:extLst>
              <a:ext uri="{FF2B5EF4-FFF2-40B4-BE49-F238E27FC236}">
                <a16:creationId xmlns:a16="http://schemas.microsoft.com/office/drawing/2014/main" id="{FD6CE17F-4F6E-4EDE-9CD0-7B8F729E3ECB}"/>
              </a:ext>
            </a:extLst>
          </p:cNvPr>
          <p:cNvSpPr txBox="1"/>
          <p:nvPr/>
        </p:nvSpPr>
        <p:spPr>
          <a:xfrm>
            <a:off x="1662545" y="2235200"/>
            <a:ext cx="9818255" cy="4216539"/>
          </a:xfrm>
          <a:prstGeom prst="rect">
            <a:avLst/>
          </a:prstGeom>
          <a:noFill/>
        </p:spPr>
        <p:txBody>
          <a:bodyPr wrap="square" rtlCol="0">
            <a:spAutoFit/>
          </a:bodyPr>
          <a:lstStyle/>
          <a:p>
            <a:pPr marL="342900" indent="-342900">
              <a:buFont typeface="Wingdings" panose="05000000000000000000" pitchFamily="2" charset="2"/>
              <a:buChar char="q"/>
            </a:pPr>
            <a:r>
              <a:rPr lang="fr-FR" sz="2400" b="1" dirty="0">
                <a:latin typeface="Georgia" panose="02040502050405020303" pitchFamily="18" charset="0"/>
              </a:rPr>
              <a:t>Justice:</a:t>
            </a:r>
            <a:r>
              <a:rPr lang="fr-FR" sz="2400" dirty="0">
                <a:latin typeface="Georgia" panose="02040502050405020303" pitchFamily="18" charset="0"/>
              </a:rPr>
              <a:t> </a:t>
            </a:r>
            <a:r>
              <a:rPr lang="en-US" sz="2400" dirty="0">
                <a:latin typeface="Georgia" panose="02040502050405020303" pitchFamily="18" charset="0"/>
              </a:rPr>
              <a:t>judges</a:t>
            </a:r>
            <a:r>
              <a:rPr lang="fr-FR" sz="2400" dirty="0">
                <a:latin typeface="Georgia" panose="02040502050405020303" pitchFamily="18" charset="0"/>
              </a:rPr>
              <a:t> </a:t>
            </a:r>
            <a:r>
              <a:rPr lang="en-US" sz="2400" dirty="0">
                <a:latin typeface="Georgia" panose="02040502050405020303" pitchFamily="18" charset="0"/>
              </a:rPr>
              <a:t>speak out against anti-immigration decrees; civil rights organizations</a:t>
            </a:r>
          </a:p>
          <a:p>
            <a:endParaRPr lang="fr-FR" sz="2400" dirty="0">
              <a:latin typeface="Georgia" panose="02040502050405020303" pitchFamily="18" charset="0"/>
            </a:endParaRPr>
          </a:p>
          <a:p>
            <a:pPr marL="342900" indent="-342900">
              <a:buFont typeface="Wingdings" panose="05000000000000000000" pitchFamily="2" charset="2"/>
              <a:buChar char="q"/>
            </a:pPr>
            <a:r>
              <a:rPr lang="fr-FR" sz="2400" b="1" dirty="0">
                <a:latin typeface="Georgia" panose="02040502050405020303" pitchFamily="18" charset="0"/>
              </a:rPr>
              <a:t>Media: </a:t>
            </a:r>
            <a:r>
              <a:rPr lang="en-US" sz="2400" dirty="0">
                <a:latin typeface="Georgia" panose="02040502050405020303" pitchFamily="18" charset="0"/>
              </a:rPr>
              <a:t>newspapers</a:t>
            </a:r>
            <a:r>
              <a:rPr lang="fr-FR" sz="2400" dirty="0">
                <a:latin typeface="Georgia" panose="02040502050405020303" pitchFamily="18" charset="0"/>
              </a:rPr>
              <a:t> as </a:t>
            </a:r>
            <a:r>
              <a:rPr lang="en-US" sz="2400" dirty="0">
                <a:latin typeface="Georgia" panose="02040502050405020303" pitchFamily="18" charset="0"/>
              </a:rPr>
              <a:t>«Washington Post» and «New York Times»</a:t>
            </a:r>
            <a:endParaRPr lang="fr-FR" sz="2400" dirty="0">
              <a:latin typeface="Georgia" panose="02040502050405020303" pitchFamily="18" charset="0"/>
            </a:endParaRPr>
          </a:p>
          <a:p>
            <a:endParaRPr lang="fr-FR" sz="2400" dirty="0">
              <a:latin typeface="Georgia" panose="02040502050405020303" pitchFamily="18" charset="0"/>
            </a:endParaRPr>
          </a:p>
          <a:p>
            <a:pPr marL="342900" indent="-342900">
              <a:buFont typeface="Wingdings" panose="05000000000000000000" pitchFamily="2" charset="2"/>
              <a:buChar char="q"/>
            </a:pPr>
            <a:r>
              <a:rPr lang="en-US" sz="2400" b="1" dirty="0">
                <a:latin typeface="Georgia" panose="02040502050405020303" pitchFamily="18" charset="0"/>
              </a:rPr>
              <a:t>Demonstrations</a:t>
            </a:r>
            <a:r>
              <a:rPr lang="fr-FR" sz="2400" b="1" dirty="0">
                <a:latin typeface="Georgia" panose="02040502050405020303" pitchFamily="18" charset="0"/>
              </a:rPr>
              <a:t>: </a:t>
            </a:r>
            <a:r>
              <a:rPr lang="en-US" sz="2400" dirty="0">
                <a:latin typeface="Georgia" panose="02040502050405020303" pitchFamily="18" charset="0"/>
              </a:rPr>
              <a:t>mobilizations on environment, male chauvinism</a:t>
            </a:r>
          </a:p>
          <a:p>
            <a:endParaRPr lang="fr-FR" sz="2400" dirty="0">
              <a:latin typeface="Georgia" panose="02040502050405020303" pitchFamily="18" charset="0"/>
            </a:endParaRPr>
          </a:p>
          <a:p>
            <a:pPr marL="342900" indent="-342900">
              <a:buFont typeface="Wingdings" panose="05000000000000000000" pitchFamily="2" charset="2"/>
              <a:buChar char="q"/>
            </a:pPr>
            <a:r>
              <a:rPr lang="fr-FR" sz="2400" b="1" dirty="0">
                <a:latin typeface="Georgia" panose="02040502050405020303" pitchFamily="18" charset="0"/>
              </a:rPr>
              <a:t>Big </a:t>
            </a:r>
            <a:r>
              <a:rPr lang="en-US" sz="2400" b="1" dirty="0">
                <a:latin typeface="Georgia" panose="02040502050405020303" pitchFamily="18" charset="0"/>
              </a:rPr>
              <a:t>companies: </a:t>
            </a:r>
            <a:r>
              <a:rPr lang="en-US" sz="2400" dirty="0">
                <a:latin typeface="Georgia" panose="02040502050405020303" pitchFamily="18" charset="0"/>
              </a:rPr>
              <a:t>Silicon Valley</a:t>
            </a:r>
          </a:p>
          <a:p>
            <a:endParaRPr lang="fr-FR" sz="2400" b="1" dirty="0">
              <a:latin typeface="Georgia" panose="02040502050405020303" pitchFamily="18" charset="0"/>
            </a:endParaRPr>
          </a:p>
          <a:p>
            <a:pPr marL="342900" indent="-342900">
              <a:buFont typeface="Wingdings" panose="05000000000000000000" pitchFamily="2" charset="2"/>
              <a:buChar char="q"/>
            </a:pPr>
            <a:r>
              <a:rPr lang="en-US" sz="2400" b="1" dirty="0">
                <a:latin typeface="Georgia" panose="02040502050405020303" pitchFamily="18" charset="0"/>
              </a:rPr>
              <a:t>Democrats</a:t>
            </a:r>
            <a:r>
              <a:rPr lang="fr-FR" sz="2400" b="1" dirty="0">
                <a:latin typeface="Georgia" panose="02040502050405020303" pitchFamily="18" charset="0"/>
              </a:rPr>
              <a:t> and </a:t>
            </a:r>
            <a:r>
              <a:rPr lang="en-US" sz="2400" b="1" dirty="0">
                <a:latin typeface="Georgia" panose="02040502050405020303" pitchFamily="18" charset="0"/>
              </a:rPr>
              <a:t>some Republicans: </a:t>
            </a:r>
            <a:r>
              <a:rPr lang="en-US" sz="2400" dirty="0">
                <a:latin typeface="Georgia" panose="02040502050405020303" pitchFamily="18" charset="0"/>
              </a:rPr>
              <a:t>debates at the Congress</a:t>
            </a:r>
          </a:p>
          <a:p>
            <a:endParaRPr lang="fr-FR" dirty="0"/>
          </a:p>
          <a:p>
            <a:endParaRPr lang="fr-FR" dirty="0"/>
          </a:p>
        </p:txBody>
      </p:sp>
      <p:pic>
        <p:nvPicPr>
          <p:cNvPr id="6" name="Image 5">
            <a:extLst>
              <a:ext uri="{FF2B5EF4-FFF2-40B4-BE49-F238E27FC236}">
                <a16:creationId xmlns:a16="http://schemas.microsoft.com/office/drawing/2014/main" id="{D388D6A4-F52A-4030-ADEA-3B5D92E6BA68}"/>
              </a:ext>
            </a:extLst>
          </p:cNvPr>
          <p:cNvPicPr>
            <a:picLocks noChangeAspect="1"/>
          </p:cNvPicPr>
          <p:nvPr/>
        </p:nvPicPr>
        <p:blipFill>
          <a:blip r:embed="rId2"/>
          <a:stretch>
            <a:fillRect/>
          </a:stretch>
        </p:blipFill>
        <p:spPr>
          <a:xfrm>
            <a:off x="6206836" y="406261"/>
            <a:ext cx="1287855" cy="1246909"/>
          </a:xfrm>
          <a:prstGeom prst="rect">
            <a:avLst/>
          </a:prstGeom>
        </p:spPr>
      </p:pic>
      <p:pic>
        <p:nvPicPr>
          <p:cNvPr id="8" name="Image 7">
            <a:extLst>
              <a:ext uri="{FF2B5EF4-FFF2-40B4-BE49-F238E27FC236}">
                <a16:creationId xmlns:a16="http://schemas.microsoft.com/office/drawing/2014/main" id="{0F924CDE-AB8E-477B-A5D7-C197F59346D6}"/>
              </a:ext>
            </a:extLst>
          </p:cNvPr>
          <p:cNvPicPr>
            <a:picLocks noChangeAspect="1"/>
          </p:cNvPicPr>
          <p:nvPr/>
        </p:nvPicPr>
        <p:blipFill>
          <a:blip r:embed="rId3"/>
          <a:stretch>
            <a:fillRect/>
          </a:stretch>
        </p:blipFill>
        <p:spPr>
          <a:xfrm>
            <a:off x="7481453" y="585285"/>
            <a:ext cx="2032000" cy="1358900"/>
          </a:xfrm>
          <a:prstGeom prst="rect">
            <a:avLst/>
          </a:prstGeom>
        </p:spPr>
      </p:pic>
      <p:pic>
        <p:nvPicPr>
          <p:cNvPr id="10" name="Image 9">
            <a:extLst>
              <a:ext uri="{FF2B5EF4-FFF2-40B4-BE49-F238E27FC236}">
                <a16:creationId xmlns:a16="http://schemas.microsoft.com/office/drawing/2014/main" id="{924F8E26-59B0-4E7F-9BE4-0E5AB72BE03F}"/>
              </a:ext>
            </a:extLst>
          </p:cNvPr>
          <p:cNvPicPr>
            <a:picLocks noChangeAspect="1"/>
          </p:cNvPicPr>
          <p:nvPr/>
        </p:nvPicPr>
        <p:blipFill>
          <a:blip r:embed="rId4"/>
          <a:stretch>
            <a:fillRect/>
          </a:stretch>
        </p:blipFill>
        <p:spPr>
          <a:xfrm>
            <a:off x="4312145" y="883158"/>
            <a:ext cx="1894691" cy="1061027"/>
          </a:xfrm>
          <a:prstGeom prst="rect">
            <a:avLst/>
          </a:prstGeom>
        </p:spPr>
      </p:pic>
    </p:spTree>
    <p:extLst>
      <p:ext uri="{BB962C8B-B14F-4D97-AF65-F5344CB8AC3E}">
        <p14:creationId xmlns:p14="http://schemas.microsoft.com/office/powerpoint/2010/main" val="2167869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1200" y="533400"/>
            <a:ext cx="2808800" cy="1073727"/>
          </a:xfrm>
        </p:spPr>
        <p:txBody>
          <a:bodyPr/>
          <a:lstStyle/>
          <a:p>
            <a:pPr algn="ctr"/>
            <a:r>
              <a:rPr lang="en-US" b="1" dirty="0">
                <a:solidFill>
                  <a:schemeClr val="tx1"/>
                </a:solidFill>
              </a:rPr>
              <a:t>Political</a:t>
            </a:r>
            <a:r>
              <a:rPr lang="fr-FR" b="1" dirty="0">
                <a:solidFill>
                  <a:schemeClr val="tx1"/>
                </a:solidFill>
              </a:rPr>
              <a:t> </a:t>
            </a:r>
            <a:r>
              <a:rPr lang="en-US" b="1" dirty="0">
                <a:solidFill>
                  <a:schemeClr val="tx1"/>
                </a:solidFill>
              </a:rPr>
              <a:t>Pluralism</a:t>
            </a:r>
          </a:p>
        </p:txBody>
      </p:sp>
      <p:sp>
        <p:nvSpPr>
          <p:cNvPr id="3" name="ZoneTexte 2">
            <a:extLst>
              <a:ext uri="{FF2B5EF4-FFF2-40B4-BE49-F238E27FC236}">
                <a16:creationId xmlns:a16="http://schemas.microsoft.com/office/drawing/2014/main" id="{FD6CE17F-4F6E-4EDE-9CD0-7B8F729E3ECB}"/>
              </a:ext>
            </a:extLst>
          </p:cNvPr>
          <p:cNvSpPr txBox="1"/>
          <p:nvPr/>
        </p:nvSpPr>
        <p:spPr>
          <a:xfrm>
            <a:off x="1662545" y="2235200"/>
            <a:ext cx="9818255" cy="523220"/>
          </a:xfrm>
          <a:prstGeom prst="rect">
            <a:avLst/>
          </a:prstGeom>
          <a:noFill/>
        </p:spPr>
        <p:txBody>
          <a:bodyPr wrap="square" rtlCol="0">
            <a:spAutoFit/>
          </a:bodyPr>
          <a:lstStyle/>
          <a:p>
            <a:endParaRPr lang="fr-FR" dirty="0"/>
          </a:p>
          <a:p>
            <a:endParaRPr lang="fr-FR" dirty="0"/>
          </a:p>
        </p:txBody>
      </p:sp>
      <p:sp>
        <p:nvSpPr>
          <p:cNvPr id="4" name="ZoneTexte 3">
            <a:extLst>
              <a:ext uri="{FF2B5EF4-FFF2-40B4-BE49-F238E27FC236}">
                <a16:creationId xmlns:a16="http://schemas.microsoft.com/office/drawing/2014/main" id="{6D612C0A-3D25-4388-A6EC-0DC434DAD3EA}"/>
              </a:ext>
            </a:extLst>
          </p:cNvPr>
          <p:cNvSpPr txBox="1"/>
          <p:nvPr/>
        </p:nvSpPr>
        <p:spPr>
          <a:xfrm>
            <a:off x="1727201" y="1958109"/>
            <a:ext cx="9531928" cy="4154984"/>
          </a:xfrm>
          <a:prstGeom prst="rect">
            <a:avLst/>
          </a:prstGeom>
          <a:noFill/>
        </p:spPr>
        <p:txBody>
          <a:bodyPr wrap="square" rtlCol="0">
            <a:spAutoFit/>
          </a:bodyPr>
          <a:lstStyle/>
          <a:p>
            <a:r>
              <a:rPr lang="en-US" sz="2800" dirty="0">
                <a:latin typeface="Georgia" panose="02040502050405020303" pitchFamily="18" charset="0"/>
              </a:rPr>
              <a:t>The principle that recognizes and guarantees the </a:t>
            </a:r>
            <a:r>
              <a:rPr lang="en-US" sz="2800" b="1" dirty="0">
                <a:latin typeface="Georgia" panose="02040502050405020303" pitchFamily="18" charset="0"/>
              </a:rPr>
              <a:t>expression and representation of the diversity of political opinions</a:t>
            </a:r>
            <a:r>
              <a:rPr lang="en-US" sz="2800" dirty="0">
                <a:latin typeface="Georgia" panose="02040502050405020303" pitchFamily="18" charset="0"/>
              </a:rPr>
              <a:t>, and in particular their </a:t>
            </a:r>
            <a:r>
              <a:rPr lang="en-US" sz="2800" b="1" dirty="0">
                <a:latin typeface="Georgia" panose="02040502050405020303" pitchFamily="18" charset="0"/>
              </a:rPr>
              <a:t>institutional and partisan representation</a:t>
            </a:r>
            <a:r>
              <a:rPr lang="en-US" sz="2800" dirty="0">
                <a:latin typeface="Georgia" panose="02040502050405020303" pitchFamily="18" charset="0"/>
              </a:rPr>
              <a:t> (i.e. multi-party system). </a:t>
            </a:r>
          </a:p>
          <a:p>
            <a:endParaRPr lang="en-US" sz="2800" dirty="0">
              <a:latin typeface="Georgia" panose="02040502050405020303" pitchFamily="18" charset="0"/>
            </a:endParaRPr>
          </a:p>
          <a:p>
            <a:r>
              <a:rPr lang="en-US" sz="2800" dirty="0">
                <a:latin typeface="Georgia" panose="02040502050405020303" pitchFamily="18" charset="0"/>
              </a:rPr>
              <a:t>Thus, the principle of pluralism must or should be translated </a:t>
            </a:r>
            <a:r>
              <a:rPr lang="en-US" sz="2800" b="1" dirty="0">
                <a:latin typeface="Georgia" panose="02040502050405020303" pitchFamily="18" charset="0"/>
              </a:rPr>
              <a:t>into the media space</a:t>
            </a:r>
            <a:r>
              <a:rPr lang="en-US" sz="2800" dirty="0">
                <a:latin typeface="Georgia" panose="02040502050405020303" pitchFamily="18" charset="0"/>
              </a:rPr>
              <a:t>.</a:t>
            </a:r>
          </a:p>
          <a:p>
            <a:endParaRPr lang="en-US" sz="2800" dirty="0">
              <a:latin typeface="Georgia" panose="02040502050405020303" pitchFamily="18" charset="0"/>
            </a:endParaRPr>
          </a:p>
          <a:p>
            <a:r>
              <a:rPr lang="fr-FR" sz="2000" dirty="0">
                <a:latin typeface="Georgia" panose="02040502050405020303" pitchFamily="18" charset="0"/>
              </a:rPr>
              <a:t>Ex: in France, CSA </a:t>
            </a:r>
            <a:r>
              <a:rPr lang="fr-FR" sz="2000" dirty="0" err="1">
                <a:latin typeface="Georgia" panose="02040502050405020303" pitchFamily="18" charset="0"/>
              </a:rPr>
              <a:t>is</a:t>
            </a:r>
            <a:r>
              <a:rPr lang="fr-FR" sz="2000" dirty="0">
                <a:latin typeface="Georgia" panose="02040502050405020303" pitchFamily="18" charset="0"/>
              </a:rPr>
              <a:t> in charge of </a:t>
            </a:r>
            <a:r>
              <a:rPr lang="en-US" sz="2000" dirty="0">
                <a:latin typeface="Georgia" panose="02040502050405020303" pitchFamily="18" charset="0"/>
              </a:rPr>
              <a:t>verifying</a:t>
            </a:r>
            <a:r>
              <a:rPr lang="fr-FR" sz="2000" dirty="0">
                <a:latin typeface="Georgia" panose="02040502050405020303" pitchFamily="18" charset="0"/>
              </a:rPr>
              <a:t> </a:t>
            </a:r>
            <a:r>
              <a:rPr lang="en-US" sz="2000" dirty="0">
                <a:latin typeface="Georgia" panose="02040502050405020303" pitchFamily="18" charset="0"/>
              </a:rPr>
              <a:t>that</a:t>
            </a:r>
            <a:r>
              <a:rPr lang="fr-FR" sz="2000" dirty="0">
                <a:latin typeface="Georgia" panose="02040502050405020303" pitchFamily="18" charset="0"/>
              </a:rPr>
              <a:t> all </a:t>
            </a:r>
            <a:r>
              <a:rPr lang="en-US" sz="2000" dirty="0">
                <a:latin typeface="Georgia" panose="02040502050405020303" pitchFamily="18" charset="0"/>
              </a:rPr>
              <a:t>political currents can express themselves on the TV or on the radio. </a:t>
            </a:r>
          </a:p>
        </p:txBody>
      </p:sp>
      <p:pic>
        <p:nvPicPr>
          <p:cNvPr id="6" name="Image 5">
            <a:extLst>
              <a:ext uri="{FF2B5EF4-FFF2-40B4-BE49-F238E27FC236}">
                <a16:creationId xmlns:a16="http://schemas.microsoft.com/office/drawing/2014/main" id="{99F7461A-6EAC-4D9F-8A7A-63460031E05C}"/>
              </a:ext>
            </a:extLst>
          </p:cNvPr>
          <p:cNvPicPr>
            <a:picLocks noChangeAspect="1"/>
          </p:cNvPicPr>
          <p:nvPr/>
        </p:nvPicPr>
        <p:blipFill>
          <a:blip r:embed="rId2"/>
          <a:stretch>
            <a:fillRect/>
          </a:stretch>
        </p:blipFill>
        <p:spPr>
          <a:xfrm>
            <a:off x="7156593" y="533400"/>
            <a:ext cx="2199843" cy="1236032"/>
          </a:xfrm>
          <a:prstGeom prst="rect">
            <a:avLst/>
          </a:prstGeom>
        </p:spPr>
      </p:pic>
    </p:spTree>
    <p:extLst>
      <p:ext uri="{BB962C8B-B14F-4D97-AF65-F5344CB8AC3E}">
        <p14:creationId xmlns:p14="http://schemas.microsoft.com/office/powerpoint/2010/main" val="4215770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1200" y="533400"/>
            <a:ext cx="2808800" cy="1230746"/>
          </a:xfrm>
        </p:spPr>
        <p:txBody>
          <a:bodyPr/>
          <a:lstStyle/>
          <a:p>
            <a:pPr algn="ctr"/>
            <a:br>
              <a:rPr lang="fr-FR" b="1" dirty="0">
                <a:solidFill>
                  <a:schemeClr val="tx1"/>
                </a:solidFill>
              </a:rPr>
            </a:br>
            <a:r>
              <a:rPr lang="en-US" b="1" dirty="0">
                <a:solidFill>
                  <a:schemeClr val="tx1"/>
                </a:solidFill>
              </a:rPr>
              <a:t>Pluralism</a:t>
            </a:r>
          </a:p>
        </p:txBody>
      </p:sp>
      <p:sp>
        <p:nvSpPr>
          <p:cNvPr id="3" name="ZoneTexte 2">
            <a:extLst>
              <a:ext uri="{FF2B5EF4-FFF2-40B4-BE49-F238E27FC236}">
                <a16:creationId xmlns:a16="http://schemas.microsoft.com/office/drawing/2014/main" id="{FD6CE17F-4F6E-4EDE-9CD0-7B8F729E3ECB}"/>
              </a:ext>
            </a:extLst>
          </p:cNvPr>
          <p:cNvSpPr txBox="1"/>
          <p:nvPr/>
        </p:nvSpPr>
        <p:spPr>
          <a:xfrm>
            <a:off x="3195782" y="2235200"/>
            <a:ext cx="6825674" cy="1384995"/>
          </a:xfrm>
          <a:prstGeom prst="rect">
            <a:avLst/>
          </a:prstGeom>
          <a:noFill/>
        </p:spPr>
        <p:txBody>
          <a:bodyPr wrap="square" rtlCol="0">
            <a:spAutoFit/>
          </a:bodyPr>
          <a:lstStyle/>
          <a:p>
            <a:pPr algn="ctr"/>
            <a:endParaRPr lang="fr-FR" sz="2800" b="1" dirty="0">
              <a:latin typeface="Georgia" panose="02040502050405020303" pitchFamily="18" charset="0"/>
            </a:endParaRPr>
          </a:p>
          <a:p>
            <a:pPr algn="ctr"/>
            <a:r>
              <a:rPr lang="en-US" sz="2800" b="1" dirty="0">
                <a:latin typeface="Georgia" panose="02040502050405020303" pitchFamily="18" charset="0"/>
              </a:rPr>
              <a:t>Could you name countries that do not apply political pluralism? </a:t>
            </a:r>
            <a:endParaRPr lang="fr-FR" sz="2800" b="1" dirty="0">
              <a:latin typeface="Georgia" panose="02040502050405020303" pitchFamily="18" charset="0"/>
            </a:endParaRPr>
          </a:p>
        </p:txBody>
      </p:sp>
    </p:spTree>
    <p:extLst>
      <p:ext uri="{BB962C8B-B14F-4D97-AF65-F5344CB8AC3E}">
        <p14:creationId xmlns:p14="http://schemas.microsoft.com/office/powerpoint/2010/main" val="4217167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7" name="object 4">
            <a:extLst>
              <a:ext uri="{FF2B5EF4-FFF2-40B4-BE49-F238E27FC236}">
                <a16:creationId xmlns:a16="http://schemas.microsoft.com/office/drawing/2014/main" id="{ED2F7B12-1732-4DD2-BC8B-A494FE164161}"/>
              </a:ext>
            </a:extLst>
          </p:cNvPr>
          <p:cNvSpPr/>
          <p:nvPr/>
        </p:nvSpPr>
        <p:spPr>
          <a:xfrm>
            <a:off x="564811" y="3758260"/>
            <a:ext cx="1771989" cy="1231319"/>
          </a:xfrm>
          <a:prstGeom prst="rect">
            <a:avLst/>
          </a:prstGeom>
          <a:blipFill>
            <a:blip r:embed="rId3" cstate="print"/>
            <a:stretch>
              <a:fillRect/>
            </a:stretch>
          </a:blipFill>
        </p:spPr>
        <p:txBody>
          <a:bodyPr wrap="square" lIns="0" tIns="0" rIns="0" bIns="0" rtlCol="0"/>
          <a:lstStyle/>
          <a:p>
            <a:endParaRPr sz="933"/>
          </a:p>
        </p:txBody>
      </p:sp>
      <p:sp>
        <p:nvSpPr>
          <p:cNvPr id="13" name="object 5">
            <a:extLst>
              <a:ext uri="{FF2B5EF4-FFF2-40B4-BE49-F238E27FC236}">
                <a16:creationId xmlns:a16="http://schemas.microsoft.com/office/drawing/2014/main" id="{00F2C189-18EF-485D-8EB1-7FF09B8D3F98}"/>
              </a:ext>
            </a:extLst>
          </p:cNvPr>
          <p:cNvSpPr/>
          <p:nvPr/>
        </p:nvSpPr>
        <p:spPr>
          <a:xfrm>
            <a:off x="2740963" y="4035635"/>
            <a:ext cx="865837" cy="805091"/>
          </a:xfrm>
          <a:prstGeom prst="rect">
            <a:avLst/>
          </a:prstGeom>
          <a:blipFill>
            <a:blip r:embed="rId4" cstate="print"/>
            <a:stretch>
              <a:fillRect/>
            </a:stretch>
          </a:blipFill>
        </p:spPr>
        <p:txBody>
          <a:bodyPr wrap="square" lIns="0" tIns="0" rIns="0" bIns="0" rtlCol="0"/>
          <a:lstStyle/>
          <a:p>
            <a:endParaRPr sz="933"/>
          </a:p>
        </p:txBody>
      </p:sp>
      <p:sp>
        <p:nvSpPr>
          <p:cNvPr id="15" name="object 6">
            <a:extLst>
              <a:ext uri="{FF2B5EF4-FFF2-40B4-BE49-F238E27FC236}">
                <a16:creationId xmlns:a16="http://schemas.microsoft.com/office/drawing/2014/main" id="{F2A869E5-77A3-4C75-9457-253030222904}"/>
              </a:ext>
            </a:extLst>
          </p:cNvPr>
          <p:cNvSpPr/>
          <p:nvPr/>
        </p:nvSpPr>
        <p:spPr>
          <a:xfrm>
            <a:off x="4147571" y="4099415"/>
            <a:ext cx="1796029" cy="636456"/>
          </a:xfrm>
          <a:prstGeom prst="rect">
            <a:avLst/>
          </a:prstGeom>
          <a:blipFill>
            <a:blip r:embed="rId5" cstate="print"/>
            <a:stretch>
              <a:fillRect/>
            </a:stretch>
          </a:blipFill>
        </p:spPr>
        <p:txBody>
          <a:bodyPr wrap="square" lIns="0" tIns="0" rIns="0" bIns="0" rtlCol="0"/>
          <a:lstStyle/>
          <a:p>
            <a:endParaRPr sz="933"/>
          </a:p>
        </p:txBody>
      </p:sp>
      <p:sp>
        <p:nvSpPr>
          <p:cNvPr id="17" name="object 7">
            <a:extLst>
              <a:ext uri="{FF2B5EF4-FFF2-40B4-BE49-F238E27FC236}">
                <a16:creationId xmlns:a16="http://schemas.microsoft.com/office/drawing/2014/main" id="{8AC49AD4-70D1-4FDD-B4DA-E0E28AF887C2}"/>
              </a:ext>
            </a:extLst>
          </p:cNvPr>
          <p:cNvSpPr/>
          <p:nvPr/>
        </p:nvSpPr>
        <p:spPr>
          <a:xfrm>
            <a:off x="6382756" y="3855295"/>
            <a:ext cx="1440444" cy="896691"/>
          </a:xfrm>
          <a:prstGeom prst="rect">
            <a:avLst/>
          </a:prstGeom>
          <a:blipFill>
            <a:blip r:embed="rId6" cstate="print"/>
            <a:stretch>
              <a:fillRect/>
            </a:stretch>
          </a:blipFill>
        </p:spPr>
        <p:txBody>
          <a:bodyPr wrap="square" lIns="0" tIns="0" rIns="0" bIns="0" rtlCol="0"/>
          <a:lstStyle/>
          <a:p>
            <a:endParaRPr sz="933"/>
          </a:p>
        </p:txBody>
      </p:sp>
      <p:sp>
        <p:nvSpPr>
          <p:cNvPr id="19" name="object 8">
            <a:extLst>
              <a:ext uri="{FF2B5EF4-FFF2-40B4-BE49-F238E27FC236}">
                <a16:creationId xmlns:a16="http://schemas.microsoft.com/office/drawing/2014/main" id="{DC04BDBA-7310-4821-A6CC-9860F7A798C6}"/>
              </a:ext>
            </a:extLst>
          </p:cNvPr>
          <p:cNvSpPr/>
          <p:nvPr/>
        </p:nvSpPr>
        <p:spPr>
          <a:xfrm>
            <a:off x="8331200" y="3995853"/>
            <a:ext cx="1462564" cy="679976"/>
          </a:xfrm>
          <a:prstGeom prst="rect">
            <a:avLst/>
          </a:prstGeom>
          <a:blipFill>
            <a:blip r:embed="rId7" cstate="print"/>
            <a:stretch>
              <a:fillRect/>
            </a:stretch>
          </a:blipFill>
        </p:spPr>
        <p:txBody>
          <a:bodyPr wrap="square" lIns="0" tIns="0" rIns="0" bIns="0" rtlCol="0"/>
          <a:lstStyle/>
          <a:p>
            <a:endParaRPr sz="933"/>
          </a:p>
        </p:txBody>
      </p:sp>
      <p:sp>
        <p:nvSpPr>
          <p:cNvPr id="21" name="Rectangle 11">
            <a:extLst>
              <a:ext uri="{FF2B5EF4-FFF2-40B4-BE49-F238E27FC236}">
                <a16:creationId xmlns:a16="http://schemas.microsoft.com/office/drawing/2014/main" id="{602BB952-DFBB-4D0E-A4B6-A46FBBE62B20}"/>
              </a:ext>
            </a:extLst>
          </p:cNvPr>
          <p:cNvSpPr>
            <a:spLocks noChangeArrowheads="1"/>
          </p:cNvSpPr>
          <p:nvPr/>
        </p:nvSpPr>
        <p:spPr bwMode="auto">
          <a:xfrm>
            <a:off x="8162414" y="6260577"/>
            <a:ext cx="3172125" cy="42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sz="1067" dirty="0"/>
              <a:t>This work is licensed under a </a:t>
            </a:r>
            <a:r>
              <a:rPr lang="en-US" sz="1067" dirty="0">
                <a:hlinkClick r:id="rId8">
                  <a:extLst>
                    <a:ext uri="{A12FA001-AC4F-418D-AE19-62706E023703}">
                      <ahyp:hlinkClr xmlns:ahyp="http://schemas.microsoft.com/office/drawing/2018/hyperlinkcolor" val="tx"/>
                    </a:ext>
                  </a:extLst>
                </a:hlinkClick>
              </a:rPr>
              <a:t>Creative Commons Attribution 4.0 International License</a:t>
            </a:r>
            <a:r>
              <a:rPr lang="en-US" sz="1067" dirty="0"/>
              <a:t>.</a:t>
            </a:r>
            <a:endParaRPr lang="de-DE" altLang="de-DE" sz="1067" dirty="0">
              <a:latin typeface="Source Sans Pro" panose="020B0503030403020204" pitchFamily="34" charset="0"/>
              <a:ea typeface="Source Sans Pro" panose="020B0503030403020204" pitchFamily="34" charset="0"/>
              <a:cs typeface="Times New Roman" panose="02020603050405020304" pitchFamily="18" charset="0"/>
            </a:endParaRPr>
          </a:p>
        </p:txBody>
      </p:sp>
      <p:pic>
        <p:nvPicPr>
          <p:cNvPr id="23" name="Grafik 5" descr="CC BY 4.0">
            <a:hlinkClick r:id="rId9"/>
            <a:extLst>
              <a:ext uri="{FF2B5EF4-FFF2-40B4-BE49-F238E27FC236}">
                <a16:creationId xmlns:a16="http://schemas.microsoft.com/office/drawing/2014/main" id="{211842B0-BEF2-43AF-A762-3744EA528DB0}"/>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8208947" y="5626968"/>
            <a:ext cx="1388146" cy="517292"/>
          </a:xfrm>
          <a:prstGeom prst="rect">
            <a:avLst/>
          </a:prstGeom>
          <a:noFill/>
          <a:ln>
            <a:noFill/>
          </a:ln>
        </p:spPr>
      </p:pic>
      <p:pic>
        <p:nvPicPr>
          <p:cNvPr id="9" name="Picture 8">
            <a:extLst>
              <a:ext uri="{FF2B5EF4-FFF2-40B4-BE49-F238E27FC236}">
                <a16:creationId xmlns:a16="http://schemas.microsoft.com/office/drawing/2014/main" id="{64828AC8-D87F-C74A-923A-944887C0176C}"/>
              </a:ext>
            </a:extLst>
          </p:cNvPr>
          <p:cNvPicPr>
            <a:picLocks noChangeAspect="1"/>
          </p:cNvPicPr>
          <p:nvPr/>
        </p:nvPicPr>
        <p:blipFill rotWithShape="1">
          <a:blip r:embed="rId11"/>
          <a:srcRect t="54395"/>
          <a:stretch/>
        </p:blipFill>
        <p:spPr>
          <a:xfrm>
            <a:off x="3098800" y="1231033"/>
            <a:ext cx="5481622" cy="2359247"/>
          </a:xfrm>
          <a:prstGeom prst="rect">
            <a:avLst/>
          </a:prstGeom>
        </p:spPr>
      </p:pic>
      <p:sp>
        <p:nvSpPr>
          <p:cNvPr id="3" name="TextBox 2">
            <a:extLst>
              <a:ext uri="{FF2B5EF4-FFF2-40B4-BE49-F238E27FC236}">
                <a16:creationId xmlns:a16="http://schemas.microsoft.com/office/drawing/2014/main" id="{25C1DC25-21A8-4A4D-BACA-6FA7EC69B589}"/>
              </a:ext>
            </a:extLst>
          </p:cNvPr>
          <p:cNvSpPr txBox="1"/>
          <p:nvPr/>
        </p:nvSpPr>
        <p:spPr>
          <a:xfrm>
            <a:off x="876306" y="6285616"/>
            <a:ext cx="3886189" cy="523220"/>
          </a:xfrm>
          <a:prstGeom prst="rect">
            <a:avLst/>
          </a:prstGeom>
          <a:noFill/>
        </p:spPr>
        <p:txBody>
          <a:bodyPr wrap="square" rtlCol="0">
            <a:spAutoFit/>
          </a:bodyPr>
          <a:lstStyle/>
          <a:p>
            <a:r>
              <a:rPr lang="en-GB" sz="7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IE" sz="700" dirty="0"/>
          </a:p>
        </p:txBody>
      </p:sp>
      <p:pic>
        <p:nvPicPr>
          <p:cNvPr id="5" name="Picture 4" descr="A screenshot of a cell phone&#10;&#10;Description automatically generated">
            <a:extLst>
              <a:ext uri="{FF2B5EF4-FFF2-40B4-BE49-F238E27FC236}">
                <a16:creationId xmlns:a16="http://schemas.microsoft.com/office/drawing/2014/main" id="{0EC1D95A-3DBE-4442-B936-56135F6FBD5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5555" y="5545259"/>
            <a:ext cx="3784600" cy="777612"/>
          </a:xfrm>
          <a:prstGeom prst="rect">
            <a:avLst/>
          </a:prstGeom>
        </p:spPr>
      </p:pic>
      <p:sp>
        <p:nvSpPr>
          <p:cNvPr id="25" name="Rectangle: Rounded Corners 24">
            <a:extLst>
              <a:ext uri="{FF2B5EF4-FFF2-40B4-BE49-F238E27FC236}">
                <a16:creationId xmlns:a16="http://schemas.microsoft.com/office/drawing/2014/main" id="{9830190F-7D6D-4495-8DAD-90A08A5BFAB6}"/>
              </a:ext>
            </a:extLst>
          </p:cNvPr>
          <p:cNvSpPr/>
          <p:nvPr/>
        </p:nvSpPr>
        <p:spPr>
          <a:xfrm>
            <a:off x="711200" y="104823"/>
            <a:ext cx="10769600" cy="1016000"/>
          </a:xfrm>
          <a:prstGeom prst="round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933"/>
          </a:p>
        </p:txBody>
      </p:sp>
      <p:pic>
        <p:nvPicPr>
          <p:cNvPr id="10" name="Picture 9">
            <a:extLst>
              <a:ext uri="{FF2B5EF4-FFF2-40B4-BE49-F238E27FC236}">
                <a16:creationId xmlns:a16="http://schemas.microsoft.com/office/drawing/2014/main" id="{593FDB9B-925D-4DE0-9C0F-F4642C1C5324}"/>
              </a:ext>
            </a:extLst>
          </p:cNvPr>
          <p:cNvPicPr>
            <a:picLocks noChangeAspect="1"/>
          </p:cNvPicPr>
          <p:nvPr/>
        </p:nvPicPr>
        <p:blipFill rotWithShape="1">
          <a:blip r:embed="rId13"/>
          <a:srcRect t="86265" r="8097"/>
          <a:stretch/>
        </p:blipFill>
        <p:spPr>
          <a:xfrm>
            <a:off x="850216" y="6690661"/>
            <a:ext cx="4382184" cy="141939"/>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7FA68BB2-DECA-4008-9B9A-2E3F98365C6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109200" y="4074187"/>
            <a:ext cx="1502055" cy="643823"/>
          </a:xfrm>
          <a:prstGeom prst="rect">
            <a:avLst/>
          </a:prstGeom>
        </p:spPr>
      </p:pic>
    </p:spTree>
    <p:extLst>
      <p:ext uri="{BB962C8B-B14F-4D97-AF65-F5344CB8AC3E}">
        <p14:creationId xmlns:p14="http://schemas.microsoft.com/office/powerpoint/2010/main" val="3399383204"/>
      </p:ext>
    </p:extLst>
  </p:cSld>
  <p:clrMapOvr>
    <a:masterClrMapping/>
  </p:clrMapOvr>
</p:sld>
</file>

<file path=ppt/theme/theme1.xml><?xml version="1.0" encoding="utf-8"?>
<a:theme xmlns:a="http://schemas.openxmlformats.org/drawingml/2006/main" name="Lysande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TotalTime>
  <Words>302</Words>
  <Application>Microsoft Office PowerPoint</Application>
  <PresentationFormat>Widescreen</PresentationFormat>
  <Paragraphs>31</Paragraphs>
  <Slides>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Source Sans Pro</vt:lpstr>
      <vt:lpstr>Tahoma</vt:lpstr>
      <vt:lpstr>Roboto Slab</vt:lpstr>
      <vt:lpstr>Wingdings</vt:lpstr>
      <vt:lpstr>Georgia</vt:lpstr>
      <vt:lpstr>Lysander template</vt:lpstr>
      <vt:lpstr>Counter-powers and political pluralism</vt:lpstr>
      <vt:lpstr> Definition of counter-power</vt:lpstr>
      <vt:lpstr> The example of Donald Trump</vt:lpstr>
      <vt:lpstr> The example of Donald Trump</vt:lpstr>
      <vt:lpstr>Political Pluralism</vt:lpstr>
      <vt:lpstr> Pluralism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E-seniors</dc:creator>
  <cp:lastModifiedBy>FIPL26</cp:lastModifiedBy>
  <cp:revision>35</cp:revision>
  <dcterms:modified xsi:type="dcterms:W3CDTF">2020-10-01T09:35:24Z</dcterms:modified>
</cp:coreProperties>
</file>