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0.jpg" ContentType="image/jpg"/>
  <Override PartName="/ppt/media/image11.jpg" ContentType="image/jpg"/>
  <Override PartName="/ppt/media/image12.jpg" ContentType="image/jpg"/>
  <Override PartName="/ppt/media/image13.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1"/>
  </p:notesMasterIdLst>
  <p:sldIdLst>
    <p:sldId id="256" r:id="rId2"/>
    <p:sldId id="283" r:id="rId3"/>
    <p:sldId id="286" r:id="rId4"/>
    <p:sldId id="285" r:id="rId5"/>
    <p:sldId id="287" r:id="rId6"/>
    <p:sldId id="289" r:id="rId7"/>
    <p:sldId id="290" r:id="rId8"/>
    <p:sldId id="288" r:id="rId9"/>
    <p:sldId id="291" r:id="rId10"/>
  </p:sldIdLst>
  <p:sldSz cx="12192000" cy="6858000"/>
  <p:notesSz cx="6858000" cy="9144000"/>
  <p:embeddedFontLst>
    <p:embeddedFont>
      <p:font typeface="Georgia" panose="02040502050405020303" pitchFamily="18" charset="0"/>
      <p:regular r:id="rId12"/>
      <p:bold r:id="rId13"/>
      <p:italic r:id="rId14"/>
      <p:boldItalic r:id="rId15"/>
    </p:embeddedFont>
    <p:embeddedFont>
      <p:font typeface="Roboto Slab" panose="020B0604020202020204" charset="0"/>
      <p:regular r:id="rId16"/>
      <p:bold r:id="rId17"/>
    </p:embeddedFont>
    <p:embeddedFont>
      <p:font typeface="Source Sans Pro" panose="020B0503030403020204" pitchFamily="34" charset="0"/>
      <p:regular r:id="rId18"/>
      <p:bold r:id="rId19"/>
      <p:italic r:id="rId20"/>
      <p:boldItalic r:id="rId21"/>
    </p:embeddedFont>
    <p:embeddedFont>
      <p:font typeface="Tahoma" panose="020B060403050404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A24"/>
    <a:srgbClr val="F1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29742F-0D6F-4B1B-96AD-7AB26F960301}">
  <a:tblStyle styleId="{4629742F-0D6F-4B1B-96AD-7AB26F9603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62" d="100"/>
          <a:sy n="62" d="100"/>
        </p:scale>
        <p:origin x="78" y="1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480735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4326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7317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416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558800" y="53339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11200" y="3337825"/>
            <a:ext cx="7100800" cy="29868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pic>
        <p:nvPicPr>
          <p:cNvPr id="4" name="Picture 3">
            <a:extLst>
              <a:ext uri="{FF2B5EF4-FFF2-40B4-BE49-F238E27FC236}">
                <a16:creationId xmlns:a16="http://schemas.microsoft.com/office/drawing/2014/main" id="{28C1DF82-3547-4947-9B13-F2B6153F4306}"/>
              </a:ext>
            </a:extLst>
          </p:cNvPr>
          <p:cNvPicPr>
            <a:picLocks noChangeAspect="1"/>
          </p:cNvPicPr>
          <p:nvPr userDrawn="1"/>
        </p:nvPicPr>
        <p:blipFill rotWithShape="1">
          <a:blip r:embed="rId2"/>
          <a:srcRect t="53608"/>
          <a:stretch/>
        </p:blipFill>
        <p:spPr>
          <a:xfrm>
            <a:off x="3135" y="0"/>
            <a:ext cx="1416129" cy="620018"/>
          </a:xfrm>
          <a:prstGeom prst="rect">
            <a:avLst/>
          </a:prstGeom>
        </p:spPr>
      </p:pic>
      <p:pic>
        <p:nvPicPr>
          <p:cNvPr id="5" name="Picture 4">
            <a:extLst>
              <a:ext uri="{FF2B5EF4-FFF2-40B4-BE49-F238E27FC236}">
                <a16:creationId xmlns:a16="http://schemas.microsoft.com/office/drawing/2014/main" id="{35B09306-600A-5E45-87C0-3AD8D20BC5A9}"/>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6" name="Picture 5">
            <a:extLst>
              <a:ext uri="{FF2B5EF4-FFF2-40B4-BE49-F238E27FC236}">
                <a16:creationId xmlns:a16="http://schemas.microsoft.com/office/drawing/2014/main" id="{DA3A83BE-785A-DE40-80F6-51D573FACE9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7" name="Picture 6">
            <a:extLst>
              <a:ext uri="{FF2B5EF4-FFF2-40B4-BE49-F238E27FC236}">
                <a16:creationId xmlns:a16="http://schemas.microsoft.com/office/drawing/2014/main" id="{AF924692-BC63-794D-BE89-F3B6DF2CB2D3}"/>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5"/>
          <p:cNvSpPr txBox="1">
            <a:spLocks noGrp="1"/>
          </p:cNvSpPr>
          <p:nvPr>
            <p:ph type="title"/>
          </p:nvPr>
        </p:nvSpPr>
        <p:spPr>
          <a:xfrm>
            <a:off x="711200" y="533400"/>
            <a:ext cx="2808800" cy="1309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4270733" y="1205250"/>
            <a:ext cx="6913600" cy="48996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47F374D-3576-5E41-A1EA-FEE47C6D3CE7}"/>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8" name="Picture 7">
            <a:extLst>
              <a:ext uri="{FF2B5EF4-FFF2-40B4-BE49-F238E27FC236}">
                <a16:creationId xmlns:a16="http://schemas.microsoft.com/office/drawing/2014/main" id="{2A9B68AB-D5D5-8447-8494-1E67C04E8173}"/>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9" name="Picture 8">
            <a:extLst>
              <a:ext uri="{FF2B5EF4-FFF2-40B4-BE49-F238E27FC236}">
                <a16:creationId xmlns:a16="http://schemas.microsoft.com/office/drawing/2014/main" id="{CDD71BD6-8AEB-074F-91B3-8391B65B86E9}"/>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0" name="Picture 9">
            <a:extLst>
              <a:ext uri="{FF2B5EF4-FFF2-40B4-BE49-F238E27FC236}">
                <a16:creationId xmlns:a16="http://schemas.microsoft.com/office/drawing/2014/main" id="{C31E4DBC-8A19-EA46-A32A-92559DA0987C}"/>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bg1"/>
        </a:solidFill>
        <a:effectLst/>
      </p:bgPr>
    </p:bg>
    <p:spTree>
      <p:nvGrpSpPr>
        <p:cNvPr id="1" name="Shape 49"/>
        <p:cNvGrpSpPr/>
        <p:nvPr/>
      </p:nvGrpSpPr>
      <p:grpSpPr>
        <a:xfrm>
          <a:off x="0" y="0"/>
          <a:ext cx="0" cy="0"/>
          <a:chOff x="0" y="0"/>
          <a:chExt cx="0" cy="0"/>
        </a:xfrm>
      </p:grpSpPr>
      <p:sp>
        <p:nvSpPr>
          <p:cNvPr id="51" name="Google Shape;51;p10"/>
          <p:cNvSpPr txBox="1">
            <a:spLocks noGrp="1"/>
          </p:cNvSpPr>
          <p:nvPr>
            <p:ph type="sldNum" idx="12"/>
          </p:nvPr>
        </p:nvSpPr>
        <p:spPr>
          <a:xfrm>
            <a:off x="5730200" y="6290552"/>
            <a:ext cx="7316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54344DB5-1B94-6D42-B889-AFD6AD1D366D}"/>
              </a:ext>
            </a:extLst>
          </p:cNvPr>
          <p:cNvPicPr>
            <a:picLocks noChangeAspect="1"/>
          </p:cNvPicPr>
          <p:nvPr userDrawn="1"/>
        </p:nvPicPr>
        <p:blipFill>
          <a:blip r:embed="rId2"/>
          <a:stretch>
            <a:fillRect/>
          </a:stretch>
        </p:blipFill>
        <p:spPr>
          <a:xfrm rot="5400000">
            <a:off x="8368984" y="3034985"/>
            <a:ext cx="6934201" cy="711831"/>
          </a:xfrm>
          <a:prstGeom prst="rect">
            <a:avLst/>
          </a:prstGeom>
        </p:spPr>
      </p:pic>
      <p:pic>
        <p:nvPicPr>
          <p:cNvPr id="3" name="Picture 2">
            <a:extLst>
              <a:ext uri="{FF2B5EF4-FFF2-40B4-BE49-F238E27FC236}">
                <a16:creationId xmlns:a16="http://schemas.microsoft.com/office/drawing/2014/main" id="{BAED4F3F-5E0E-054D-BB3F-F68689A63057}"/>
              </a:ext>
            </a:extLst>
          </p:cNvPr>
          <p:cNvPicPr>
            <a:picLocks noChangeAspect="1"/>
          </p:cNvPicPr>
          <p:nvPr userDrawn="1"/>
        </p:nvPicPr>
        <p:blipFill>
          <a:blip r:embed="rId3"/>
          <a:stretch>
            <a:fillRect/>
          </a:stretch>
        </p:blipFill>
        <p:spPr>
          <a:xfrm rot="16200000" flipV="1">
            <a:off x="-3160712" y="3064633"/>
            <a:ext cx="6959602" cy="677934"/>
          </a:xfrm>
          <a:prstGeom prst="rect">
            <a:avLst/>
          </a:prstGeom>
        </p:spPr>
      </p:pic>
    </p:spTree>
    <p:extLst>
      <p:ext uri="{BB962C8B-B14F-4D97-AF65-F5344CB8AC3E}">
        <p14:creationId xmlns:p14="http://schemas.microsoft.com/office/powerpoint/2010/main" val="3350096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1200" y="533400"/>
            <a:ext cx="2808800" cy="13092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t" anchorCtr="0"/>
          <a:lstStyle>
            <a:lvl1pPr lvl="0">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1pPr>
            <a:lvl2pPr lvl="1">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2pPr>
            <a:lvl3pPr lvl="2">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3pPr>
            <a:lvl4pPr lvl="3">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4pPr>
            <a:lvl5pPr lvl="4">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5pPr>
            <a:lvl6pPr lvl="5">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6pPr>
            <a:lvl7pPr lvl="6">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7pPr>
            <a:lvl8pPr lvl="7">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8pPr>
            <a:lvl9pPr lvl="8">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270733" y="1205250"/>
            <a:ext cx="6913600" cy="4899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999999"/>
              </a:buClr>
              <a:buSzPts val="3000"/>
              <a:buFont typeface="Georgia"/>
              <a:buChar char="□"/>
              <a:defRPr sz="30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4pPr>
            <a:lvl5pPr marL="2286000" lvl="4"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5pPr>
            <a:lvl6pPr marL="2743200" lvl="5"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6pPr>
            <a:lvl7pPr marL="3200400" lvl="6"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7pPr>
            <a:lvl8pPr marL="3657600" lvl="7"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8pPr>
            <a:lvl9pPr marL="4114800" lvl="8"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711212" y="6061952"/>
            <a:ext cx="731600" cy="5250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OHxRj9JWQ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13" Type="http://schemas.openxmlformats.org/officeDocument/2006/relationships/image" Target="../media/image17.emf"/><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jpg"/><Relationship Id="rId11" Type="http://schemas.openxmlformats.org/officeDocument/2006/relationships/image" Target="../media/image1.png"/><Relationship Id="rId5" Type="http://schemas.openxmlformats.org/officeDocument/2006/relationships/image" Target="../media/image12.jpg"/><Relationship Id="rId10" Type="http://schemas.openxmlformats.org/officeDocument/2006/relationships/image" Target="../media/image15.png"/><Relationship Id="rId4" Type="http://schemas.openxmlformats.org/officeDocument/2006/relationships/image" Target="../media/image11.jpg"/><Relationship Id="rId9" Type="http://schemas.openxmlformats.org/officeDocument/2006/relationships/hyperlink" Target="https://creativecommons.org/licenses/by/4.0/deed.de" TargetMode="External"/><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ctrTitle"/>
          </p:nvPr>
        </p:nvSpPr>
        <p:spPr>
          <a:xfrm>
            <a:off x="2823182" y="4884206"/>
            <a:ext cx="7492072" cy="961513"/>
          </a:xfrm>
          <a:prstGeom prst="rect">
            <a:avLst/>
          </a:prstGeom>
          <a:ln>
            <a:noFill/>
          </a:ln>
        </p:spPr>
        <p:txBody>
          <a:bodyPr spcFirstLastPara="1" wrap="square" lIns="91425" tIns="91425" rIns="91425" bIns="91425" anchor="b" anchorCtr="0">
            <a:noAutofit/>
          </a:bodyPr>
          <a:lstStyle/>
          <a:p>
            <a:pPr algn="ctr"/>
            <a:r>
              <a:rPr lang="en" sz="4400" b="1" dirty="0">
                <a:latin typeface="+mn-lt"/>
              </a:rPr>
              <a:t>Co je </a:t>
            </a:r>
            <a:r>
              <a:rPr lang="fr-FR" sz="4400" b="1" dirty="0">
                <a:latin typeface="+mn-lt"/>
              </a:rPr>
              <a:t>demokracie?</a:t>
            </a:r>
            <a:endParaRPr sz="4400" b="1" dirty="0">
              <a:latin typeface="+mn-lt"/>
            </a:endParaRPr>
          </a:p>
        </p:txBody>
      </p:sp>
      <p:pic>
        <p:nvPicPr>
          <p:cNvPr id="5" name="Picture 4">
            <a:extLst>
              <a:ext uri="{FF2B5EF4-FFF2-40B4-BE49-F238E27FC236}">
                <a16:creationId xmlns:a16="http://schemas.microsoft.com/office/drawing/2014/main" id="{30943839-C023-8F4C-89CF-6FB1AF3BA70A}"/>
              </a:ext>
            </a:extLst>
          </p:cNvPr>
          <p:cNvPicPr>
            <a:picLocks noChangeAspect="1"/>
          </p:cNvPicPr>
          <p:nvPr/>
        </p:nvPicPr>
        <p:blipFill rotWithShape="1">
          <a:blip r:embed="rId3"/>
          <a:srcRect t="54395"/>
          <a:stretch/>
        </p:blipFill>
        <p:spPr>
          <a:xfrm>
            <a:off x="1911073" y="624021"/>
            <a:ext cx="9077496" cy="39068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5406" y="1005037"/>
            <a:ext cx="2374594" cy="766011"/>
          </a:xfrm>
        </p:spPr>
        <p:txBody>
          <a:bodyPr/>
          <a:lstStyle/>
          <a:p>
            <a:pPr algn="ctr"/>
            <a:r>
              <a:rPr lang="en-US" b="1" dirty="0" err="1">
                <a:solidFill>
                  <a:schemeClr val="tx1"/>
                </a:solidFill>
              </a:rPr>
              <a:t>Definice</a:t>
            </a:r>
            <a:endParaRPr lang="en-US" b="1" dirty="0">
              <a:solidFill>
                <a:schemeClr val="tx1"/>
              </a:solidFill>
            </a:endParaRPr>
          </a:p>
        </p:txBody>
      </p:sp>
      <p:sp>
        <p:nvSpPr>
          <p:cNvPr id="3" name="Espace réservé du texte 2"/>
          <p:cNvSpPr>
            <a:spLocks noGrp="1"/>
          </p:cNvSpPr>
          <p:nvPr>
            <p:ph type="body" idx="1"/>
          </p:nvPr>
        </p:nvSpPr>
        <p:spPr>
          <a:xfrm>
            <a:off x="4270733" y="1870309"/>
            <a:ext cx="6913600" cy="3694546"/>
          </a:xfrm>
        </p:spPr>
        <p:txBody>
          <a:bodyPr/>
          <a:lstStyle/>
          <a:p>
            <a:pPr marL="50800" indent="0" algn="just">
              <a:buNone/>
            </a:pPr>
            <a:r>
              <a:rPr lang="cs-CZ" sz="3200" dirty="0">
                <a:latin typeface="+mn-lt"/>
              </a:rPr>
              <a:t>Cambridžský</a:t>
            </a:r>
            <a:r>
              <a:rPr lang="en-US" sz="3200" dirty="0">
                <a:latin typeface="+mn-lt"/>
              </a:rPr>
              <a:t> </a:t>
            </a:r>
            <a:r>
              <a:rPr lang="cs-CZ" sz="3200" dirty="0">
                <a:latin typeface="+mn-lt"/>
              </a:rPr>
              <a:t>slovník definuje demokracii jako „víru ve svobodu </a:t>
            </a:r>
            <a:r>
              <a:rPr lang="en-US" sz="3200" dirty="0">
                <a:latin typeface="+mn-lt"/>
              </a:rPr>
              <a:t>a r</a:t>
            </a:r>
            <a:r>
              <a:rPr lang="cs-CZ" sz="3200" dirty="0" err="1">
                <a:latin typeface="+mn-lt"/>
              </a:rPr>
              <a:t>ovnost</a:t>
            </a:r>
            <a:r>
              <a:rPr lang="en-US" sz="3200" dirty="0">
                <a:latin typeface="+mn-lt"/>
              </a:rPr>
              <a:t> </a:t>
            </a:r>
            <a:r>
              <a:rPr lang="cs-CZ" sz="3200" dirty="0">
                <a:latin typeface="+mn-lt"/>
              </a:rPr>
              <a:t>mezi lidmi,</a:t>
            </a:r>
            <a:r>
              <a:rPr lang="en-US" sz="3200" dirty="0">
                <a:latin typeface="+mn-lt"/>
              </a:rPr>
              <a:t> </a:t>
            </a:r>
            <a:r>
              <a:rPr lang="cs-CZ" sz="3200" dirty="0">
                <a:latin typeface="+mn-lt"/>
              </a:rPr>
              <a:t>nebo systém vlády založený na této víře, ve které </a:t>
            </a:r>
            <a:r>
              <a:rPr lang="en-US" sz="3200" dirty="0">
                <a:latin typeface="+mn-lt"/>
              </a:rPr>
              <a:t>je </a:t>
            </a:r>
            <a:r>
              <a:rPr lang="cs-CZ" sz="3200" dirty="0">
                <a:latin typeface="+mn-lt"/>
              </a:rPr>
              <a:t>m</a:t>
            </a:r>
            <a:r>
              <a:rPr lang="en-US" sz="3200" dirty="0" err="1">
                <a:latin typeface="+mn-lt"/>
              </a:rPr>
              <a:t>oc</a:t>
            </a:r>
            <a:r>
              <a:rPr lang="cs-CZ" sz="3200" dirty="0">
                <a:latin typeface="+mn-lt"/>
              </a:rPr>
              <a:t> řízena</a:t>
            </a:r>
            <a:r>
              <a:rPr lang="en-US" sz="3200" dirty="0">
                <a:latin typeface="+mn-lt"/>
              </a:rPr>
              <a:t> </a:t>
            </a:r>
            <a:r>
              <a:rPr lang="cs-CZ" sz="3200" dirty="0">
                <a:latin typeface="+mn-lt"/>
              </a:rPr>
              <a:t>buď</a:t>
            </a:r>
            <a:r>
              <a:rPr lang="en-US" sz="3200" dirty="0">
                <a:latin typeface="+mn-lt"/>
              </a:rPr>
              <a:t> </a:t>
            </a:r>
            <a:r>
              <a:rPr lang="cs-CZ" sz="3200" dirty="0">
                <a:latin typeface="+mn-lt"/>
              </a:rPr>
              <a:t>volenými zástupci, nebo přímo samotnými lidmi</a:t>
            </a:r>
            <a:r>
              <a:rPr lang="en-US" sz="3200" dirty="0">
                <a:latin typeface="+mn-lt"/>
              </a:rPr>
              <a:t>“.</a:t>
            </a:r>
            <a:endParaRPr lang="fr-FR" sz="3200" dirty="0">
              <a:latin typeface="+mn-lt"/>
            </a:endParaRPr>
          </a:p>
          <a:p>
            <a:pPr marL="50800" indent="0" algn="just">
              <a:buNone/>
            </a:pPr>
            <a:endParaRPr lang="fr-FR" dirty="0"/>
          </a:p>
          <a:p>
            <a:pPr marL="50800" indent="0" algn="just">
              <a:buNone/>
            </a:pPr>
            <a:endParaRPr lang="fr-FR" dirty="0"/>
          </a:p>
          <a:p>
            <a:pPr marL="50800" indent="0" algn="just">
              <a:buNone/>
            </a:pPr>
            <a:endParaRPr lang="fr-FR" dirty="0"/>
          </a:p>
          <a:p>
            <a:pPr marL="50800" indent="0" algn="just">
              <a:buNone/>
            </a:pPr>
            <a:endParaRPr lang="fr-FR" dirty="0"/>
          </a:p>
          <a:p>
            <a:pPr marL="50800" indent="0" algn="just">
              <a:buNone/>
            </a:pPr>
            <a:endParaRPr lang="fr-FR" dirty="0"/>
          </a:p>
        </p:txBody>
      </p:sp>
      <p:pic>
        <p:nvPicPr>
          <p:cNvPr id="7" name="Image 6">
            <a:extLst>
              <a:ext uri="{FF2B5EF4-FFF2-40B4-BE49-F238E27FC236}">
                <a16:creationId xmlns:a16="http://schemas.microsoft.com/office/drawing/2014/main" id="{FBEE4A85-0816-423F-8766-461B40667696}"/>
              </a:ext>
            </a:extLst>
          </p:cNvPr>
          <p:cNvPicPr>
            <a:picLocks noChangeAspect="1"/>
          </p:cNvPicPr>
          <p:nvPr/>
        </p:nvPicPr>
        <p:blipFill>
          <a:blip r:embed="rId2"/>
          <a:stretch>
            <a:fillRect/>
          </a:stretch>
        </p:blipFill>
        <p:spPr>
          <a:xfrm>
            <a:off x="781871" y="2863274"/>
            <a:ext cx="3234072" cy="2152128"/>
          </a:xfrm>
          <a:prstGeom prst="rect">
            <a:avLst/>
          </a:prstGeom>
        </p:spPr>
      </p:pic>
    </p:spTree>
    <p:extLst>
      <p:ext uri="{BB962C8B-B14F-4D97-AF65-F5344CB8AC3E}">
        <p14:creationId xmlns:p14="http://schemas.microsoft.com/office/powerpoint/2010/main" val="181262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1742" y="972687"/>
            <a:ext cx="3232728" cy="1435138"/>
          </a:xfrm>
        </p:spPr>
        <p:txBody>
          <a:bodyPr/>
          <a:lstStyle/>
          <a:p>
            <a:pPr algn="ctr"/>
            <a:r>
              <a:rPr lang="en-US" sz="2800" b="1" dirty="0">
                <a:solidFill>
                  <a:schemeClr val="tx1"/>
                </a:solidFill>
              </a:rPr>
              <a:t>Co vám tento obrázek připomíná?</a:t>
            </a:r>
            <a:endParaRPr lang="fr-FR" b="1" dirty="0">
              <a:solidFill>
                <a:schemeClr val="tx1"/>
              </a:solidFill>
            </a:endParaRPr>
          </a:p>
        </p:txBody>
      </p:sp>
      <p:sp>
        <p:nvSpPr>
          <p:cNvPr id="3" name="Espace réservé du texte 2"/>
          <p:cNvSpPr>
            <a:spLocks noGrp="1"/>
          </p:cNvSpPr>
          <p:nvPr>
            <p:ph type="body" idx="1"/>
          </p:nvPr>
        </p:nvSpPr>
        <p:spPr>
          <a:xfrm>
            <a:off x="4270733" y="1394691"/>
            <a:ext cx="6913600" cy="3694546"/>
          </a:xfrm>
        </p:spPr>
        <p:txBody>
          <a:bodyPr/>
          <a:lstStyle/>
          <a:p>
            <a:pPr marL="50800" indent="0" algn="just">
              <a:buNone/>
            </a:pPr>
            <a:r>
              <a:rPr lang="fr-FR" dirty="0"/>
              <a:t> </a:t>
            </a:r>
          </a:p>
          <a:p>
            <a:pPr marL="50800" indent="0" algn="just">
              <a:buNone/>
            </a:pPr>
            <a:endParaRPr lang="fr-FR" dirty="0"/>
          </a:p>
          <a:p>
            <a:pPr marL="50800" indent="0" algn="just">
              <a:buNone/>
            </a:pPr>
            <a:endParaRPr lang="fr-FR" dirty="0"/>
          </a:p>
          <a:p>
            <a:pPr marL="50800" indent="0" algn="just">
              <a:buNone/>
            </a:pPr>
            <a:endParaRPr lang="fr-FR" dirty="0"/>
          </a:p>
          <a:p>
            <a:pPr marL="50800" indent="0" algn="just">
              <a:buNone/>
            </a:pPr>
            <a:endParaRPr lang="fr-FR" dirty="0"/>
          </a:p>
          <a:p>
            <a:pPr marL="50800" indent="0" algn="just">
              <a:buNone/>
            </a:pPr>
            <a:endParaRPr lang="fr-FR" dirty="0"/>
          </a:p>
          <a:p>
            <a:pPr marL="50800" indent="0" algn="just">
              <a:buNone/>
            </a:pPr>
            <a:endParaRPr lang="fr-FR" dirty="0"/>
          </a:p>
        </p:txBody>
      </p:sp>
      <p:pic>
        <p:nvPicPr>
          <p:cNvPr id="6" name="Image 5">
            <a:extLst>
              <a:ext uri="{FF2B5EF4-FFF2-40B4-BE49-F238E27FC236}">
                <a16:creationId xmlns:a16="http://schemas.microsoft.com/office/drawing/2014/main" id="{5792C4E3-E651-40EC-ABA5-86847832565F}"/>
              </a:ext>
            </a:extLst>
          </p:cNvPr>
          <p:cNvPicPr>
            <a:picLocks noChangeAspect="1"/>
          </p:cNvPicPr>
          <p:nvPr/>
        </p:nvPicPr>
        <p:blipFill>
          <a:blip r:embed="rId2"/>
          <a:stretch>
            <a:fillRect/>
          </a:stretch>
        </p:blipFill>
        <p:spPr>
          <a:xfrm>
            <a:off x="4941454" y="1690256"/>
            <a:ext cx="5415895" cy="3604032"/>
          </a:xfrm>
          <a:prstGeom prst="rect">
            <a:avLst/>
          </a:prstGeom>
        </p:spPr>
      </p:pic>
    </p:spTree>
    <p:extLst>
      <p:ext uri="{BB962C8B-B14F-4D97-AF65-F5344CB8AC3E}">
        <p14:creationId xmlns:p14="http://schemas.microsoft.com/office/powerpoint/2010/main" val="283953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7452" y="972243"/>
            <a:ext cx="2549236" cy="877685"/>
          </a:xfrm>
        </p:spPr>
        <p:txBody>
          <a:bodyPr/>
          <a:lstStyle/>
          <a:p>
            <a:pPr algn="ctr"/>
            <a:r>
              <a:rPr lang="fr-FR" b="1" dirty="0">
                <a:solidFill>
                  <a:schemeClr val="tx1"/>
                </a:solidFill>
              </a:rPr>
              <a:t>Původ</a:t>
            </a:r>
            <a:r>
              <a:rPr lang="cs-CZ" b="1" dirty="0">
                <a:solidFill>
                  <a:schemeClr val="tx1"/>
                </a:solidFill>
              </a:rPr>
              <a:t> slova demokracie</a:t>
            </a:r>
            <a:endParaRPr lang="fr-FR" b="1" dirty="0">
              <a:solidFill>
                <a:schemeClr val="tx1"/>
              </a:solidFill>
            </a:endParaRPr>
          </a:p>
        </p:txBody>
      </p:sp>
      <p:sp>
        <p:nvSpPr>
          <p:cNvPr id="3" name="Espace réservé du texte 2"/>
          <p:cNvSpPr>
            <a:spLocks noGrp="1"/>
          </p:cNvSpPr>
          <p:nvPr>
            <p:ph type="body" idx="1"/>
          </p:nvPr>
        </p:nvSpPr>
        <p:spPr>
          <a:xfrm>
            <a:off x="3939649" y="1411086"/>
            <a:ext cx="7138806" cy="5057089"/>
          </a:xfrm>
        </p:spPr>
        <p:txBody>
          <a:bodyPr/>
          <a:lstStyle/>
          <a:p>
            <a:pPr marL="50800" indent="0" algn="just">
              <a:buNone/>
            </a:pPr>
            <a:r>
              <a:rPr lang="cs-CZ" sz="3000" dirty="0">
                <a:latin typeface="+mn-lt"/>
              </a:rPr>
              <a:t>Demokracie doslova vládne lidem. Termín je odvozen </a:t>
            </a:r>
            <a:r>
              <a:rPr lang="en-US" sz="3000" dirty="0">
                <a:latin typeface="+mn-lt"/>
              </a:rPr>
              <a:t>z </a:t>
            </a:r>
            <a:r>
              <a:rPr lang="en-US" sz="3000" dirty="0" err="1">
                <a:latin typeface="+mn-lt"/>
              </a:rPr>
              <a:t>řeckého</a:t>
            </a:r>
            <a:r>
              <a:rPr lang="en-US" sz="3000" dirty="0">
                <a:latin typeface="+mn-lt"/>
              </a:rPr>
              <a:t> </a:t>
            </a:r>
            <a:r>
              <a:rPr lang="en-US" sz="3000" i="1" dirty="0" err="1">
                <a:latin typeface="+mn-lt"/>
              </a:rPr>
              <a:t>dēmokratiā</a:t>
            </a:r>
            <a:r>
              <a:rPr lang="en-US" sz="3000" dirty="0"/>
              <a:t>,</a:t>
            </a:r>
            <a:r>
              <a:rPr lang="en-US" sz="3000" dirty="0">
                <a:latin typeface="+mn-lt"/>
              </a:rPr>
              <a:t> </a:t>
            </a:r>
            <a:r>
              <a:rPr lang="en-US" sz="3000" dirty="0" err="1">
                <a:latin typeface="+mn-lt"/>
              </a:rPr>
              <a:t>který</a:t>
            </a:r>
            <a:r>
              <a:rPr lang="en-US" sz="3000" dirty="0">
                <a:latin typeface="+mn-lt"/>
              </a:rPr>
              <a:t> </a:t>
            </a:r>
            <a:r>
              <a:rPr lang="en-US" sz="3000" dirty="0" err="1">
                <a:latin typeface="+mn-lt"/>
              </a:rPr>
              <a:t>byl</a:t>
            </a:r>
            <a:r>
              <a:rPr lang="en-US" sz="3000" dirty="0">
                <a:latin typeface="+mn-lt"/>
              </a:rPr>
              <a:t> </a:t>
            </a:r>
            <a:r>
              <a:rPr lang="en-US" sz="3000" dirty="0" err="1">
                <a:latin typeface="+mn-lt"/>
              </a:rPr>
              <a:t>vytvořen</a:t>
            </a:r>
            <a:r>
              <a:rPr lang="en-US" sz="3000" dirty="0">
                <a:latin typeface="+mn-lt"/>
              </a:rPr>
              <a:t> z </a:t>
            </a:r>
            <a:r>
              <a:rPr lang="en-US" sz="3000" i="1" dirty="0" err="1">
                <a:latin typeface="+mn-lt"/>
              </a:rPr>
              <a:t>dēmos</a:t>
            </a:r>
            <a:r>
              <a:rPr lang="en-US" sz="3000" dirty="0">
                <a:latin typeface="+mn-lt"/>
              </a:rPr>
              <a:t> (</a:t>
            </a:r>
            <a:r>
              <a:rPr lang="cs-CZ" sz="3000" dirty="0">
                <a:latin typeface="+mn-lt"/>
              </a:rPr>
              <a:t>lidé</a:t>
            </a:r>
            <a:r>
              <a:rPr lang="en-US" sz="3000" dirty="0">
                <a:latin typeface="+mn-lt"/>
              </a:rPr>
              <a:t>) a </a:t>
            </a:r>
            <a:r>
              <a:rPr lang="en-US" sz="3000" i="1" dirty="0" err="1">
                <a:latin typeface="+mn-lt"/>
              </a:rPr>
              <a:t>kratos</a:t>
            </a:r>
            <a:r>
              <a:rPr lang="en-US" sz="3000" dirty="0">
                <a:latin typeface="+mn-lt"/>
              </a:rPr>
              <a:t> (</a:t>
            </a:r>
            <a:r>
              <a:rPr lang="en-US" sz="3000" dirty="0" err="1">
                <a:latin typeface="+mn-lt"/>
              </a:rPr>
              <a:t>pravidlo</a:t>
            </a:r>
            <a:r>
              <a:rPr lang="en-US" sz="3000" dirty="0">
                <a:latin typeface="+mn-lt"/>
              </a:rPr>
              <a:t>) v </a:t>
            </a:r>
            <a:r>
              <a:rPr lang="en-US" sz="3000" dirty="0" err="1">
                <a:latin typeface="+mn-lt"/>
              </a:rPr>
              <a:t>polovině</a:t>
            </a:r>
            <a:r>
              <a:rPr lang="en-US" sz="3000" dirty="0">
                <a:latin typeface="+mn-lt"/>
              </a:rPr>
              <a:t> 5. </a:t>
            </a:r>
            <a:r>
              <a:rPr lang="en-US" sz="3000" dirty="0" err="1">
                <a:latin typeface="+mn-lt"/>
              </a:rPr>
              <a:t>století</a:t>
            </a:r>
            <a:r>
              <a:rPr lang="en-US" sz="3000" dirty="0">
                <a:latin typeface="+mn-lt"/>
              </a:rPr>
              <a:t> </a:t>
            </a:r>
            <a:r>
              <a:rPr lang="en-US" sz="3000" dirty="0" err="1">
                <a:latin typeface="+mn-lt"/>
              </a:rPr>
              <a:t>před</a:t>
            </a:r>
            <a:r>
              <a:rPr lang="en-US" sz="3000" dirty="0">
                <a:latin typeface="+mn-lt"/>
              </a:rPr>
              <a:t> </a:t>
            </a:r>
            <a:r>
              <a:rPr lang="en-US" sz="3000" dirty="0" err="1">
                <a:latin typeface="+mn-lt"/>
              </a:rPr>
              <a:t>Kristem</a:t>
            </a:r>
            <a:r>
              <a:rPr lang="en-US" sz="3000" dirty="0">
                <a:latin typeface="+mn-lt"/>
              </a:rPr>
              <a:t>, </a:t>
            </a:r>
            <a:r>
              <a:rPr lang="en-US" sz="3000" dirty="0" err="1">
                <a:latin typeface="+mn-lt"/>
              </a:rPr>
              <a:t>aby</a:t>
            </a:r>
            <a:r>
              <a:rPr lang="en-US" sz="3000" dirty="0">
                <a:latin typeface="+mn-lt"/>
              </a:rPr>
              <a:t> </a:t>
            </a:r>
            <a:r>
              <a:rPr lang="en-US" sz="3000" dirty="0" err="1">
                <a:latin typeface="+mn-lt"/>
              </a:rPr>
              <a:t>označil</a:t>
            </a:r>
            <a:r>
              <a:rPr lang="en-US" sz="3000" dirty="0">
                <a:latin typeface="+mn-lt"/>
              </a:rPr>
              <a:t> </a:t>
            </a:r>
            <a:r>
              <a:rPr lang="en-US" sz="3000" dirty="0" err="1">
                <a:latin typeface="+mn-lt"/>
              </a:rPr>
              <a:t>politické</a:t>
            </a:r>
            <a:r>
              <a:rPr lang="en-US" sz="3000" dirty="0">
                <a:latin typeface="+mn-lt"/>
              </a:rPr>
              <a:t> </a:t>
            </a:r>
            <a:r>
              <a:rPr lang="en-US" sz="3000" dirty="0" err="1">
                <a:latin typeface="+mn-lt"/>
              </a:rPr>
              <a:t>systémy</a:t>
            </a:r>
            <a:r>
              <a:rPr lang="en-US" sz="3000" dirty="0">
                <a:latin typeface="+mn-lt"/>
              </a:rPr>
              <a:t>, </a:t>
            </a:r>
            <a:r>
              <a:rPr lang="en-US" sz="3000" dirty="0" err="1">
                <a:latin typeface="+mn-lt"/>
              </a:rPr>
              <a:t>které</a:t>
            </a:r>
            <a:r>
              <a:rPr lang="en-US" sz="3000" dirty="0">
                <a:latin typeface="+mn-lt"/>
              </a:rPr>
              <a:t> </a:t>
            </a:r>
            <a:r>
              <a:rPr lang="en-US" sz="3000" dirty="0" err="1">
                <a:latin typeface="+mn-lt"/>
              </a:rPr>
              <a:t>existovaly</a:t>
            </a:r>
            <a:r>
              <a:rPr lang="en-US" sz="3000" dirty="0">
                <a:latin typeface="+mn-lt"/>
              </a:rPr>
              <a:t> v </a:t>
            </a:r>
            <a:r>
              <a:rPr lang="en-US" sz="3000" dirty="0" err="1">
                <a:latin typeface="+mn-lt"/>
              </a:rPr>
              <a:t>některých</a:t>
            </a:r>
            <a:r>
              <a:rPr lang="en-US" sz="3000" dirty="0">
                <a:latin typeface="+mn-lt"/>
              </a:rPr>
              <a:t> </a:t>
            </a:r>
            <a:r>
              <a:rPr lang="en-US" sz="3000" dirty="0" err="1">
                <a:latin typeface="+mn-lt"/>
              </a:rPr>
              <a:t>řeckých</a:t>
            </a:r>
            <a:r>
              <a:rPr lang="en-US" sz="3000" dirty="0">
                <a:latin typeface="+mn-lt"/>
              </a:rPr>
              <a:t> </a:t>
            </a:r>
            <a:r>
              <a:rPr lang="en-US" sz="3000" dirty="0" err="1">
                <a:latin typeface="+mn-lt"/>
              </a:rPr>
              <a:t>městských</a:t>
            </a:r>
            <a:r>
              <a:rPr lang="en-US" sz="3000" dirty="0">
                <a:latin typeface="+mn-lt"/>
              </a:rPr>
              <a:t> </a:t>
            </a:r>
            <a:r>
              <a:rPr lang="en-US" sz="3000" dirty="0" err="1">
                <a:latin typeface="+mn-lt"/>
              </a:rPr>
              <a:t>státech</a:t>
            </a:r>
            <a:r>
              <a:rPr lang="en-US" sz="3000" dirty="0">
                <a:latin typeface="+mn-lt"/>
              </a:rPr>
              <a:t> (</a:t>
            </a:r>
            <a:r>
              <a:rPr lang="en-US" sz="3000" i="1" dirty="0">
                <a:latin typeface="+mn-lt"/>
              </a:rPr>
              <a:t>polis</a:t>
            </a:r>
            <a:r>
              <a:rPr lang="en-US" sz="3000" dirty="0">
                <a:latin typeface="+mn-lt"/>
              </a:rPr>
              <a:t>), </a:t>
            </a:r>
            <a:r>
              <a:rPr lang="en-US" sz="3000" dirty="0" err="1">
                <a:latin typeface="+mn-lt"/>
              </a:rPr>
              <a:t>zejména</a:t>
            </a:r>
            <a:r>
              <a:rPr lang="en-US" sz="3000" dirty="0">
                <a:latin typeface="+mn-lt"/>
              </a:rPr>
              <a:t> </a:t>
            </a:r>
            <a:r>
              <a:rPr lang="en-US" sz="3000" dirty="0" err="1">
                <a:latin typeface="+mn-lt"/>
              </a:rPr>
              <a:t>Atén</a:t>
            </a:r>
            <a:r>
              <a:rPr lang="cs-CZ" sz="3000" dirty="0" err="1">
                <a:latin typeface="+mn-lt"/>
              </a:rPr>
              <a:t>ách</a:t>
            </a:r>
            <a:r>
              <a:rPr lang="en-US" sz="3000" dirty="0">
                <a:latin typeface="+mn-lt"/>
              </a:rPr>
              <a:t>.</a:t>
            </a:r>
            <a:endParaRPr lang="cs-CZ" sz="3000" dirty="0">
              <a:latin typeface="+mn-lt"/>
            </a:endParaRPr>
          </a:p>
          <a:p>
            <a:pPr marL="50800" indent="0" algn="just">
              <a:buNone/>
            </a:pPr>
            <a:endParaRPr lang="en-US" sz="3000" dirty="0">
              <a:latin typeface="+mn-lt"/>
            </a:endParaRPr>
          </a:p>
          <a:p>
            <a:pPr marL="50800" indent="0" algn="just">
              <a:buNone/>
            </a:pPr>
            <a:r>
              <a:rPr lang="en-US" sz="1800" i="1" dirty="0"/>
              <a:t>Zdroj: </a:t>
            </a:r>
            <a:r>
              <a:rPr lang="en-US" sz="1800" i="1" dirty="0" err="1"/>
              <a:t>Encyklopedie</a:t>
            </a:r>
            <a:r>
              <a:rPr lang="en-US" sz="1800" i="1" dirty="0"/>
              <a:t> Britannica</a:t>
            </a:r>
            <a:r>
              <a:rPr lang="en-US" dirty="0"/>
              <a:t> </a:t>
            </a:r>
          </a:p>
        </p:txBody>
      </p:sp>
      <p:pic>
        <p:nvPicPr>
          <p:cNvPr id="4" name="Image 3">
            <a:extLst>
              <a:ext uri="{FF2B5EF4-FFF2-40B4-BE49-F238E27FC236}">
                <a16:creationId xmlns:a16="http://schemas.microsoft.com/office/drawing/2014/main" id="{8049A607-9D4D-457A-9E26-65F3663D8F95}"/>
              </a:ext>
            </a:extLst>
          </p:cNvPr>
          <p:cNvPicPr>
            <a:picLocks noChangeAspect="1"/>
          </p:cNvPicPr>
          <p:nvPr/>
        </p:nvPicPr>
        <p:blipFill>
          <a:blip r:embed="rId3"/>
          <a:stretch>
            <a:fillRect/>
          </a:stretch>
        </p:blipFill>
        <p:spPr>
          <a:xfrm>
            <a:off x="1007667" y="2950081"/>
            <a:ext cx="2846465" cy="2268463"/>
          </a:xfrm>
          <a:prstGeom prst="rect">
            <a:avLst/>
          </a:prstGeom>
        </p:spPr>
      </p:pic>
    </p:spTree>
    <p:extLst>
      <p:ext uri="{BB962C8B-B14F-4D97-AF65-F5344CB8AC3E}">
        <p14:creationId xmlns:p14="http://schemas.microsoft.com/office/powerpoint/2010/main" val="310087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7515" y="1020923"/>
            <a:ext cx="2422261" cy="710982"/>
          </a:xfrm>
        </p:spPr>
        <p:txBody>
          <a:bodyPr/>
          <a:lstStyle/>
          <a:p>
            <a:pPr algn="ctr"/>
            <a:r>
              <a:rPr lang="cs-CZ" b="1" dirty="0">
                <a:solidFill>
                  <a:schemeClr val="tx1"/>
                </a:solidFill>
              </a:rPr>
              <a:t>Definice</a:t>
            </a:r>
            <a:endParaRPr lang="fr-FR" b="1" dirty="0">
              <a:solidFill>
                <a:schemeClr val="tx1"/>
              </a:solidFill>
            </a:endParaRPr>
          </a:p>
        </p:txBody>
      </p:sp>
      <p:sp>
        <p:nvSpPr>
          <p:cNvPr id="3" name="Espace réservé du texte 2"/>
          <p:cNvSpPr>
            <a:spLocks noGrp="1"/>
          </p:cNvSpPr>
          <p:nvPr>
            <p:ph type="body" idx="1"/>
          </p:nvPr>
        </p:nvSpPr>
        <p:spPr>
          <a:xfrm>
            <a:off x="2874649" y="1280803"/>
            <a:ext cx="7960800" cy="5125795"/>
          </a:xfrm>
        </p:spPr>
        <p:txBody>
          <a:bodyPr/>
          <a:lstStyle/>
          <a:p>
            <a:pPr marL="50800" indent="0" algn="just">
              <a:buNone/>
            </a:pPr>
            <a:endParaRPr lang="cs-CZ" sz="3800" dirty="0">
              <a:latin typeface="+mn-lt"/>
            </a:endParaRPr>
          </a:p>
          <a:p>
            <a:pPr marL="50800" indent="0" algn="just">
              <a:buNone/>
            </a:pPr>
            <a:r>
              <a:rPr lang="cs-CZ" sz="3600" dirty="0">
                <a:latin typeface="+mn-lt"/>
              </a:rPr>
              <a:t>Demokracie</a:t>
            </a:r>
            <a:r>
              <a:rPr lang="en-US" sz="3600" dirty="0">
                <a:latin typeface="+mn-lt"/>
              </a:rPr>
              <a:t> je </a:t>
            </a:r>
            <a:r>
              <a:rPr lang="cs-CZ" sz="3600" dirty="0">
                <a:latin typeface="+mn-lt"/>
              </a:rPr>
              <a:t>vládní</a:t>
            </a:r>
            <a:r>
              <a:rPr lang="en-US" sz="3600" dirty="0">
                <a:latin typeface="+mn-lt"/>
              </a:rPr>
              <a:t> </a:t>
            </a:r>
            <a:r>
              <a:rPr lang="cs-CZ" sz="3600" dirty="0">
                <a:latin typeface="+mn-lt"/>
              </a:rPr>
              <a:t>systém,</a:t>
            </a:r>
            <a:r>
              <a:rPr lang="en-US" sz="3600" dirty="0">
                <a:latin typeface="+mn-lt"/>
              </a:rPr>
              <a:t> </a:t>
            </a:r>
            <a:r>
              <a:rPr lang="cs-CZ" sz="3600" dirty="0">
                <a:latin typeface="+mn-lt"/>
              </a:rPr>
              <a:t>v</a:t>
            </a:r>
            <a:r>
              <a:rPr lang="en-US" sz="3600" dirty="0">
                <a:latin typeface="+mn-lt"/>
              </a:rPr>
              <a:t>e </a:t>
            </a:r>
            <a:r>
              <a:rPr lang="en-US" sz="3600" dirty="0" err="1">
                <a:latin typeface="+mn-lt"/>
              </a:rPr>
              <a:t>kter</a:t>
            </a:r>
            <a:r>
              <a:rPr lang="cs-CZ" sz="3600" dirty="0" err="1">
                <a:latin typeface="+mn-lt"/>
              </a:rPr>
              <a:t>ém</a:t>
            </a:r>
            <a:r>
              <a:rPr lang="en-US" sz="3600" dirty="0">
                <a:latin typeface="+mn-lt"/>
              </a:rPr>
              <a:t> jsou zákony, politiky, </a:t>
            </a:r>
            <a:r>
              <a:rPr lang="cs-CZ" sz="3600" dirty="0">
                <a:latin typeface="+mn-lt"/>
              </a:rPr>
              <a:t>vedení</a:t>
            </a:r>
            <a:r>
              <a:rPr lang="en-US" sz="3600" dirty="0">
                <a:latin typeface="+mn-lt"/>
              </a:rPr>
              <a:t> </a:t>
            </a:r>
            <a:r>
              <a:rPr lang="en-US" sz="3600" dirty="0" err="1">
                <a:latin typeface="+mn-lt"/>
              </a:rPr>
              <a:t>státu</a:t>
            </a:r>
            <a:r>
              <a:rPr lang="cs-CZ" sz="3600" dirty="0">
                <a:latin typeface="+mn-lt"/>
              </a:rPr>
              <a:t>,</a:t>
            </a:r>
            <a:r>
              <a:rPr lang="en-US" sz="3600" dirty="0">
                <a:latin typeface="+mn-lt"/>
              </a:rPr>
              <a:t> </a:t>
            </a:r>
            <a:r>
              <a:rPr lang="en-US" sz="3600" dirty="0" err="1">
                <a:latin typeface="+mn-lt"/>
              </a:rPr>
              <a:t>nebo</a:t>
            </a:r>
            <a:r>
              <a:rPr lang="en-US" sz="3600" dirty="0">
                <a:latin typeface="+mn-lt"/>
              </a:rPr>
              <a:t> </a:t>
            </a:r>
            <a:r>
              <a:rPr lang="cs-CZ" sz="3600" dirty="0" err="1">
                <a:latin typeface="+mn-lt"/>
              </a:rPr>
              <a:t>jinéh</a:t>
            </a:r>
            <a:r>
              <a:rPr lang="en-US" sz="3600" dirty="0">
                <a:latin typeface="+mn-lt"/>
              </a:rPr>
              <a:t>o </a:t>
            </a:r>
            <a:r>
              <a:rPr lang="cs-CZ" sz="3600" dirty="0">
                <a:latin typeface="+mn-lt"/>
              </a:rPr>
              <a:t>společenství řízené </a:t>
            </a:r>
            <a:r>
              <a:rPr lang="en-US" sz="3600" dirty="0" err="1">
                <a:latin typeface="+mn-lt"/>
              </a:rPr>
              <a:t>přímo</a:t>
            </a:r>
            <a:r>
              <a:rPr lang="cs-CZ" sz="3600" dirty="0">
                <a:latin typeface="+mn-lt"/>
              </a:rPr>
              <a:t> lidmi,</a:t>
            </a:r>
            <a:r>
              <a:rPr lang="en-US" sz="3600" dirty="0">
                <a:latin typeface="+mn-lt"/>
              </a:rPr>
              <a:t> </a:t>
            </a:r>
            <a:r>
              <a:rPr lang="en-US" sz="3600" dirty="0" err="1">
                <a:latin typeface="+mn-lt"/>
              </a:rPr>
              <a:t>nebo</a:t>
            </a:r>
            <a:r>
              <a:rPr lang="en-US" sz="3600" dirty="0">
                <a:latin typeface="+mn-lt"/>
              </a:rPr>
              <a:t> </a:t>
            </a:r>
            <a:r>
              <a:rPr lang="cs-CZ" sz="3600" dirty="0">
                <a:latin typeface="+mn-lt"/>
              </a:rPr>
              <a:t>nepřímo</a:t>
            </a:r>
            <a:r>
              <a:rPr lang="en-US" sz="3600" dirty="0">
                <a:latin typeface="+mn-lt"/>
              </a:rPr>
              <a:t> </a:t>
            </a:r>
            <a:r>
              <a:rPr lang="cs-CZ" sz="3600" dirty="0">
                <a:latin typeface="+mn-lt"/>
              </a:rPr>
              <a:t>volenými zástupci.</a:t>
            </a:r>
            <a:endParaRPr lang="en-US" sz="3600" dirty="0">
              <a:latin typeface="+mn-lt"/>
            </a:endParaRPr>
          </a:p>
          <a:p>
            <a:pPr marL="50800" indent="0" algn="just">
              <a:buNone/>
            </a:pPr>
            <a:endParaRPr lang="cs-CZ" sz="1800" i="1" dirty="0"/>
          </a:p>
          <a:p>
            <a:pPr marL="50800" indent="0" algn="just">
              <a:buNone/>
            </a:pPr>
            <a:endParaRPr lang="cs-CZ" sz="1800" i="1" dirty="0"/>
          </a:p>
          <a:p>
            <a:pPr marL="50800" indent="0" algn="just">
              <a:buNone/>
            </a:pPr>
            <a:r>
              <a:rPr lang="en-US" sz="1800" i="1" dirty="0" err="1"/>
              <a:t>Zd</a:t>
            </a:r>
            <a:r>
              <a:rPr lang="cs-CZ" sz="1800" i="1" dirty="0"/>
              <a:t>r</a:t>
            </a:r>
            <a:r>
              <a:rPr lang="en-US" sz="1800" i="1" dirty="0" err="1"/>
              <a:t>oj</a:t>
            </a:r>
            <a:r>
              <a:rPr lang="en-US" sz="1800" i="1" dirty="0"/>
              <a:t>: </a:t>
            </a:r>
            <a:r>
              <a:rPr lang="en-US" sz="1800" i="1" dirty="0" err="1"/>
              <a:t>Encyklopedie</a:t>
            </a:r>
            <a:r>
              <a:rPr lang="en-US" sz="1800" i="1" dirty="0"/>
              <a:t> Britannica</a:t>
            </a:r>
            <a:r>
              <a:rPr lang="en-US" dirty="0"/>
              <a:t> </a:t>
            </a:r>
            <a:endParaRPr lang="fr-FR" dirty="0"/>
          </a:p>
        </p:txBody>
      </p:sp>
    </p:spTree>
    <p:extLst>
      <p:ext uri="{BB962C8B-B14F-4D97-AF65-F5344CB8AC3E}">
        <p14:creationId xmlns:p14="http://schemas.microsoft.com/office/powerpoint/2010/main" val="1825052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5707A5-B61D-43F7-B029-FBAF3C0DFA7B}"/>
              </a:ext>
            </a:extLst>
          </p:cNvPr>
          <p:cNvSpPr>
            <a:spLocks noGrp="1"/>
          </p:cNvSpPr>
          <p:nvPr>
            <p:ph type="title"/>
          </p:nvPr>
        </p:nvSpPr>
        <p:spPr>
          <a:xfrm>
            <a:off x="711200" y="1005609"/>
            <a:ext cx="2808800" cy="944418"/>
          </a:xfrm>
        </p:spPr>
        <p:txBody>
          <a:bodyPr/>
          <a:lstStyle/>
          <a:p>
            <a:pPr algn="ctr"/>
            <a:r>
              <a:rPr lang="en-US" b="1" dirty="0">
                <a:solidFill>
                  <a:schemeClr val="tx1"/>
                </a:solidFill>
              </a:rPr>
              <a:t>Druhy demokracie</a:t>
            </a:r>
          </a:p>
        </p:txBody>
      </p:sp>
      <p:sp>
        <p:nvSpPr>
          <p:cNvPr id="3" name="Espace réservé du texte 2">
            <a:extLst>
              <a:ext uri="{FF2B5EF4-FFF2-40B4-BE49-F238E27FC236}">
                <a16:creationId xmlns:a16="http://schemas.microsoft.com/office/drawing/2014/main" id="{1147F956-D1D3-4B6D-80CB-00377284E8F4}"/>
              </a:ext>
            </a:extLst>
          </p:cNvPr>
          <p:cNvSpPr>
            <a:spLocks noGrp="1"/>
          </p:cNvSpPr>
          <p:nvPr>
            <p:ph type="body" idx="1"/>
          </p:nvPr>
        </p:nvSpPr>
        <p:spPr>
          <a:xfrm>
            <a:off x="2059709" y="2022764"/>
            <a:ext cx="9227127" cy="4353500"/>
          </a:xfrm>
        </p:spPr>
        <p:txBody>
          <a:bodyPr/>
          <a:lstStyle/>
          <a:p>
            <a:pPr>
              <a:buFont typeface="Courier New" panose="02070309020205020404" pitchFamily="49" charset="0"/>
              <a:buChar char="o"/>
            </a:pPr>
            <a:r>
              <a:rPr lang="cs-CZ" sz="3200" b="1" dirty="0">
                <a:latin typeface="+mn-lt"/>
              </a:rPr>
              <a:t>Přímá</a:t>
            </a:r>
            <a:r>
              <a:rPr lang="fr-FR" sz="3200" b="1" dirty="0">
                <a:latin typeface="+mn-lt"/>
              </a:rPr>
              <a:t> demokracie</a:t>
            </a:r>
          </a:p>
          <a:p>
            <a:pPr marL="50800" indent="0" algn="just">
              <a:buNone/>
            </a:pPr>
            <a:r>
              <a:rPr lang="cs-CZ" sz="3200" dirty="0">
                <a:latin typeface="+mn-lt"/>
              </a:rPr>
              <a:t>Forma vlády, ve které je vůle lidu přímo přenášena do procesu politického rozhodování.</a:t>
            </a:r>
            <a:endParaRPr lang="fr-FR" sz="3200" dirty="0">
              <a:latin typeface="+mn-lt"/>
            </a:endParaRPr>
          </a:p>
          <a:p>
            <a:pPr algn="just"/>
            <a:endParaRPr lang="fr-FR" sz="3200" dirty="0">
              <a:latin typeface="+mn-lt"/>
            </a:endParaRPr>
          </a:p>
          <a:p>
            <a:pPr algn="just">
              <a:buFont typeface="Courier New" panose="02070309020205020404" pitchFamily="49" charset="0"/>
              <a:buChar char="o"/>
            </a:pPr>
            <a:r>
              <a:rPr lang="cs-CZ" sz="3200" b="1" dirty="0">
                <a:latin typeface="+mn-lt"/>
              </a:rPr>
              <a:t>Zastupitelská</a:t>
            </a:r>
            <a:r>
              <a:rPr lang="fr-FR" sz="3200" b="1" dirty="0">
                <a:latin typeface="+mn-lt"/>
              </a:rPr>
              <a:t> demokracie</a:t>
            </a:r>
          </a:p>
          <a:p>
            <a:pPr marL="50800" indent="0" algn="just">
              <a:buNone/>
            </a:pPr>
            <a:r>
              <a:rPr lang="cs-CZ" sz="3200" dirty="0">
                <a:latin typeface="+mn-lt"/>
              </a:rPr>
              <a:t>Je forma vlády je založená na principu volby zastupitelů lidu v přímých volbách.</a:t>
            </a:r>
            <a:endParaRPr lang="fr-FR" sz="3200" dirty="0">
              <a:latin typeface="+mn-lt"/>
            </a:endParaRPr>
          </a:p>
        </p:txBody>
      </p:sp>
    </p:spTree>
    <p:extLst>
      <p:ext uri="{BB962C8B-B14F-4D97-AF65-F5344CB8AC3E}">
        <p14:creationId xmlns:p14="http://schemas.microsoft.com/office/powerpoint/2010/main" val="35170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FB56DD-E50F-4AAE-A929-46014CC79BB4}"/>
              </a:ext>
            </a:extLst>
          </p:cNvPr>
          <p:cNvSpPr>
            <a:spLocks noGrp="1"/>
          </p:cNvSpPr>
          <p:nvPr>
            <p:ph type="title"/>
          </p:nvPr>
        </p:nvSpPr>
        <p:spPr>
          <a:xfrm>
            <a:off x="565799" y="990793"/>
            <a:ext cx="2808800" cy="689009"/>
          </a:xfrm>
        </p:spPr>
        <p:txBody>
          <a:bodyPr/>
          <a:lstStyle/>
          <a:p>
            <a:pPr algn="ctr"/>
            <a:r>
              <a:rPr lang="en-US" b="1" dirty="0" err="1">
                <a:solidFill>
                  <a:schemeClr val="tx1"/>
                </a:solidFill>
              </a:rPr>
              <a:t>Státní</a:t>
            </a:r>
            <a:r>
              <a:rPr lang="en-US" b="1" dirty="0">
                <a:solidFill>
                  <a:schemeClr val="tx1"/>
                </a:solidFill>
              </a:rPr>
              <a:t> občanství</a:t>
            </a:r>
          </a:p>
        </p:txBody>
      </p:sp>
      <p:sp>
        <p:nvSpPr>
          <p:cNvPr id="3" name="Espace réservé du texte 2">
            <a:extLst>
              <a:ext uri="{FF2B5EF4-FFF2-40B4-BE49-F238E27FC236}">
                <a16:creationId xmlns:a16="http://schemas.microsoft.com/office/drawing/2014/main" id="{752C199C-5D2E-457E-90D5-44AF92F43B06}"/>
              </a:ext>
            </a:extLst>
          </p:cNvPr>
          <p:cNvSpPr>
            <a:spLocks noGrp="1"/>
          </p:cNvSpPr>
          <p:nvPr>
            <p:ph type="body" idx="1"/>
          </p:nvPr>
        </p:nvSpPr>
        <p:spPr>
          <a:xfrm>
            <a:off x="3629891" y="990793"/>
            <a:ext cx="7924800" cy="4876414"/>
          </a:xfrm>
        </p:spPr>
        <p:txBody>
          <a:bodyPr/>
          <a:lstStyle/>
          <a:p>
            <a:pPr marL="50800" indent="0">
              <a:buNone/>
            </a:pPr>
            <a:r>
              <a:rPr lang="en-US" i="1" dirty="0">
                <a:latin typeface="+mn-lt"/>
              </a:rPr>
              <a:t>Definice Cambridge: </a:t>
            </a:r>
          </a:p>
          <a:p>
            <a:pPr marL="50800" indent="0">
              <a:buNone/>
            </a:pPr>
            <a:r>
              <a:rPr lang="cs-CZ" dirty="0">
                <a:latin typeface="+mn-lt"/>
              </a:rPr>
              <a:t>Státní občanství:</a:t>
            </a:r>
          </a:p>
          <a:p>
            <a:pPr marL="50800" indent="0">
              <a:buNone/>
            </a:pPr>
            <a:r>
              <a:rPr lang="cs-CZ" dirty="0">
                <a:latin typeface="+mn-lt"/>
              </a:rPr>
              <a:t>Možnost býti členem </a:t>
            </a:r>
            <a:r>
              <a:rPr lang="en-US" dirty="0" err="1">
                <a:latin typeface="+mn-lt"/>
              </a:rPr>
              <a:t>konkrétní</a:t>
            </a:r>
            <a:r>
              <a:rPr lang="en-US" dirty="0">
                <a:latin typeface="+mn-lt"/>
              </a:rPr>
              <a:t> </a:t>
            </a:r>
            <a:r>
              <a:rPr lang="en-US" dirty="0" err="1">
                <a:latin typeface="+mn-lt"/>
              </a:rPr>
              <a:t>země</a:t>
            </a:r>
            <a:r>
              <a:rPr lang="en-US" dirty="0">
                <a:latin typeface="+mn-lt"/>
              </a:rPr>
              <a:t> a </a:t>
            </a:r>
            <a:r>
              <a:rPr lang="en-US" dirty="0" err="1">
                <a:latin typeface="+mn-lt"/>
              </a:rPr>
              <a:t>mít</a:t>
            </a:r>
            <a:r>
              <a:rPr lang="cs-CZ" dirty="0">
                <a:latin typeface="+mn-lt"/>
              </a:rPr>
              <a:t> s tím spojená určitá</a:t>
            </a:r>
            <a:r>
              <a:rPr lang="en-US" dirty="0">
                <a:latin typeface="+mn-lt"/>
              </a:rPr>
              <a:t> </a:t>
            </a:r>
            <a:r>
              <a:rPr lang="en-US" dirty="0" err="1">
                <a:latin typeface="+mn-lt"/>
              </a:rPr>
              <a:t>práva</a:t>
            </a:r>
            <a:r>
              <a:rPr lang="en-US" dirty="0">
                <a:latin typeface="+mn-lt"/>
              </a:rPr>
              <a:t>. </a:t>
            </a:r>
          </a:p>
          <a:p>
            <a:pPr marL="50800" indent="0">
              <a:buNone/>
            </a:pPr>
            <a:endParaRPr lang="en-US" dirty="0">
              <a:latin typeface="+mn-lt"/>
            </a:endParaRPr>
          </a:p>
          <a:p>
            <a:pPr marL="50800" indent="0">
              <a:buNone/>
            </a:pPr>
            <a:r>
              <a:rPr lang="cs-CZ" dirty="0">
                <a:latin typeface="+mn-lt"/>
              </a:rPr>
              <a:t>Státní občanství s sebou nese jak práva, tak povinnosti. V tomto smyslu bylo občanství popisováno jako soubor</a:t>
            </a:r>
            <a:r>
              <a:rPr lang="en-US" dirty="0">
                <a:latin typeface="+mn-lt"/>
              </a:rPr>
              <a:t> p</a:t>
            </a:r>
            <a:r>
              <a:rPr lang="cs-CZ" dirty="0">
                <a:latin typeface="+mn-lt"/>
              </a:rPr>
              <a:t>r</a:t>
            </a:r>
            <a:r>
              <a:rPr lang="en-US" dirty="0" err="1">
                <a:latin typeface="+mn-lt"/>
              </a:rPr>
              <a:t>áv</a:t>
            </a:r>
            <a:r>
              <a:rPr lang="cs-CZ" dirty="0">
                <a:latin typeface="+mn-lt"/>
              </a:rPr>
              <a:t> - </a:t>
            </a:r>
            <a:r>
              <a:rPr lang="en-US" dirty="0" err="1">
                <a:latin typeface="+mn-lt"/>
              </a:rPr>
              <a:t>především</a:t>
            </a:r>
            <a:r>
              <a:rPr lang="en-US" dirty="0">
                <a:latin typeface="+mn-lt"/>
              </a:rPr>
              <a:t> </a:t>
            </a:r>
            <a:r>
              <a:rPr lang="cs-CZ" dirty="0">
                <a:latin typeface="+mn-lt"/>
              </a:rPr>
              <a:t>politi</a:t>
            </a:r>
            <a:r>
              <a:rPr lang="en-US" dirty="0" err="1">
                <a:latin typeface="+mn-lt"/>
              </a:rPr>
              <a:t>cká</a:t>
            </a:r>
            <a:r>
              <a:rPr lang="en-US" dirty="0">
                <a:latin typeface="+mn-lt"/>
              </a:rPr>
              <a:t> </a:t>
            </a:r>
            <a:r>
              <a:rPr lang="en-US" dirty="0" err="1">
                <a:latin typeface="+mn-lt"/>
              </a:rPr>
              <a:t>účast</a:t>
            </a:r>
            <a:r>
              <a:rPr lang="en-US" dirty="0">
                <a:latin typeface="+mn-lt"/>
              </a:rPr>
              <a:t> na </a:t>
            </a:r>
            <a:r>
              <a:rPr lang="en-US" dirty="0" err="1">
                <a:latin typeface="+mn-lt"/>
              </a:rPr>
              <a:t>životě</a:t>
            </a:r>
            <a:r>
              <a:rPr lang="en-US" dirty="0">
                <a:latin typeface="+mn-lt"/>
              </a:rPr>
              <a:t> </a:t>
            </a:r>
            <a:r>
              <a:rPr lang="en-US" dirty="0" err="1">
                <a:latin typeface="+mn-lt"/>
              </a:rPr>
              <a:t>společnosti</a:t>
            </a:r>
            <a:r>
              <a:rPr lang="en-US" dirty="0">
                <a:latin typeface="+mn-lt"/>
              </a:rPr>
              <a:t>, </a:t>
            </a:r>
            <a:r>
              <a:rPr lang="en-US" dirty="0" err="1">
                <a:latin typeface="+mn-lt"/>
              </a:rPr>
              <a:t>právo</a:t>
            </a:r>
            <a:r>
              <a:rPr lang="en-US" dirty="0">
                <a:latin typeface="+mn-lt"/>
              </a:rPr>
              <a:t> </a:t>
            </a:r>
            <a:r>
              <a:rPr lang="en-US" dirty="0" err="1">
                <a:latin typeface="+mn-lt"/>
              </a:rPr>
              <a:t>volit</a:t>
            </a:r>
            <a:r>
              <a:rPr lang="en-US" dirty="0">
                <a:latin typeface="+mn-lt"/>
              </a:rPr>
              <a:t> a </a:t>
            </a:r>
            <a:r>
              <a:rPr lang="en-US" dirty="0" err="1">
                <a:latin typeface="+mn-lt"/>
              </a:rPr>
              <a:t>právo</a:t>
            </a:r>
            <a:r>
              <a:rPr lang="en-US" dirty="0">
                <a:latin typeface="+mn-lt"/>
              </a:rPr>
              <a:t> na </a:t>
            </a:r>
            <a:r>
              <a:rPr lang="en-US" dirty="0" err="1">
                <a:latin typeface="+mn-lt"/>
              </a:rPr>
              <a:t>určitou</a:t>
            </a:r>
            <a:r>
              <a:rPr lang="en-US" dirty="0">
                <a:latin typeface="+mn-lt"/>
              </a:rPr>
              <a:t> </a:t>
            </a:r>
            <a:r>
              <a:rPr lang="en-US" dirty="0" err="1">
                <a:latin typeface="+mn-lt"/>
              </a:rPr>
              <a:t>ochranu</a:t>
            </a:r>
            <a:r>
              <a:rPr lang="en-US" dirty="0">
                <a:latin typeface="+mn-lt"/>
              </a:rPr>
              <a:t> od </a:t>
            </a:r>
            <a:r>
              <a:rPr lang="cs-CZ" dirty="0">
                <a:latin typeface="+mn-lt"/>
              </a:rPr>
              <a:t>společnosti</a:t>
            </a:r>
            <a:r>
              <a:rPr lang="en-US" dirty="0">
                <a:latin typeface="+mn-lt"/>
              </a:rPr>
              <a:t>, </a:t>
            </a:r>
            <a:r>
              <a:rPr lang="en-US" dirty="0" err="1">
                <a:latin typeface="+mn-lt"/>
              </a:rPr>
              <a:t>jakož</a:t>
            </a:r>
            <a:r>
              <a:rPr lang="en-US" dirty="0">
                <a:latin typeface="+mn-lt"/>
              </a:rPr>
              <a:t> </a:t>
            </a:r>
            <a:r>
              <a:rPr lang="en-US" dirty="0" err="1">
                <a:latin typeface="+mn-lt"/>
              </a:rPr>
              <a:t>i</a:t>
            </a:r>
            <a:r>
              <a:rPr lang="en-US" dirty="0">
                <a:latin typeface="+mn-lt"/>
              </a:rPr>
              <a:t> </a:t>
            </a:r>
            <a:r>
              <a:rPr lang="en-US" dirty="0" err="1">
                <a:latin typeface="+mn-lt"/>
              </a:rPr>
              <a:t>povinnos</a:t>
            </a:r>
            <a:r>
              <a:rPr lang="cs-CZ" dirty="0">
                <a:latin typeface="+mn-lt"/>
              </a:rPr>
              <a:t>ti.</a:t>
            </a:r>
            <a:endParaRPr lang="fr-FR" dirty="0">
              <a:latin typeface="+mn-lt"/>
            </a:endParaRPr>
          </a:p>
        </p:txBody>
      </p:sp>
      <p:pic>
        <p:nvPicPr>
          <p:cNvPr id="4" name="Image 3">
            <a:extLst>
              <a:ext uri="{FF2B5EF4-FFF2-40B4-BE49-F238E27FC236}">
                <a16:creationId xmlns:a16="http://schemas.microsoft.com/office/drawing/2014/main" id="{0A7305FF-59B8-471F-9BDF-C6D06DEA4207}"/>
              </a:ext>
            </a:extLst>
          </p:cNvPr>
          <p:cNvPicPr>
            <a:picLocks noChangeAspect="1"/>
          </p:cNvPicPr>
          <p:nvPr/>
        </p:nvPicPr>
        <p:blipFill>
          <a:blip r:embed="rId2"/>
          <a:stretch>
            <a:fillRect/>
          </a:stretch>
        </p:blipFill>
        <p:spPr>
          <a:xfrm>
            <a:off x="870251" y="3214254"/>
            <a:ext cx="2571725" cy="2022819"/>
          </a:xfrm>
          <a:prstGeom prst="rect">
            <a:avLst/>
          </a:prstGeom>
        </p:spPr>
      </p:pic>
    </p:spTree>
    <p:extLst>
      <p:ext uri="{BB962C8B-B14F-4D97-AF65-F5344CB8AC3E}">
        <p14:creationId xmlns:p14="http://schemas.microsoft.com/office/powerpoint/2010/main" val="148385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7220" y="966537"/>
            <a:ext cx="2994526" cy="1122145"/>
          </a:xfrm>
        </p:spPr>
        <p:txBody>
          <a:bodyPr/>
          <a:lstStyle/>
          <a:p>
            <a:pPr algn="ctr"/>
            <a:r>
              <a:rPr lang="en-US" sz="2800" b="1" dirty="0" err="1">
                <a:solidFill>
                  <a:schemeClr val="tx1"/>
                </a:solidFill>
              </a:rPr>
              <a:t>Znáte</a:t>
            </a:r>
            <a:r>
              <a:rPr lang="en-US" sz="2800" b="1" dirty="0">
                <a:solidFill>
                  <a:schemeClr val="tx1"/>
                </a:solidFill>
              </a:rPr>
              <a:t> tento dokument?</a:t>
            </a:r>
            <a:endParaRPr lang="en-US" b="1" dirty="0">
              <a:solidFill>
                <a:schemeClr val="tx1"/>
              </a:solidFill>
            </a:endParaRPr>
          </a:p>
        </p:txBody>
      </p:sp>
      <p:sp>
        <p:nvSpPr>
          <p:cNvPr id="3" name="Espace réservé du texte 2"/>
          <p:cNvSpPr>
            <a:spLocks noGrp="1"/>
          </p:cNvSpPr>
          <p:nvPr>
            <p:ph type="body" idx="1"/>
          </p:nvPr>
        </p:nvSpPr>
        <p:spPr>
          <a:xfrm>
            <a:off x="1925052" y="1171561"/>
            <a:ext cx="8978232" cy="5125795"/>
          </a:xfrm>
        </p:spPr>
        <p:txBody>
          <a:bodyPr/>
          <a:lstStyle/>
          <a:p>
            <a:pPr marL="50800" indent="0" algn="just">
              <a:buNone/>
            </a:pPr>
            <a:endParaRPr lang="fr-FR" dirty="0">
              <a:hlinkClick r:id="rId2"/>
            </a:endParaRPr>
          </a:p>
          <a:p>
            <a:pPr marL="50800" indent="0" algn="just">
              <a:buNone/>
            </a:pPr>
            <a:endParaRPr lang="fr-FR" dirty="0">
              <a:hlinkClick r:id="rId2"/>
            </a:endParaRPr>
          </a:p>
          <a:p>
            <a:pPr marL="50800" indent="0" algn="just">
              <a:buNone/>
            </a:pPr>
            <a:endParaRPr lang="fr-FR" dirty="0">
              <a:hlinkClick r:id="rId2"/>
            </a:endParaRPr>
          </a:p>
          <a:p>
            <a:pPr marL="50800" indent="0" algn="just">
              <a:buNone/>
            </a:pPr>
            <a:endParaRPr lang="fr-FR" dirty="0">
              <a:hlinkClick r:id="rId2"/>
            </a:endParaRPr>
          </a:p>
          <a:p>
            <a:pPr marL="50800" indent="0" algn="just">
              <a:buNone/>
            </a:pPr>
            <a:endParaRPr lang="fr-FR" dirty="0">
              <a:hlinkClick r:id="rId2"/>
            </a:endParaRPr>
          </a:p>
          <a:p>
            <a:pPr marL="50800" indent="0" algn="just">
              <a:buNone/>
            </a:pPr>
            <a:endParaRPr lang="fr-FR" dirty="0">
              <a:hlinkClick r:id="rId2"/>
            </a:endParaRPr>
          </a:p>
          <a:p>
            <a:pPr marL="50800" indent="0" algn="just">
              <a:buNone/>
            </a:pPr>
            <a:endParaRPr lang="fr-FR" dirty="0">
              <a:hlinkClick r:id="rId2"/>
            </a:endParaRPr>
          </a:p>
          <a:p>
            <a:pPr marL="50800" indent="0" algn="just">
              <a:buNone/>
            </a:pPr>
            <a:endParaRPr lang="fr-FR" dirty="0">
              <a:hlinkClick r:id="rId2"/>
            </a:endParaRPr>
          </a:p>
          <a:p>
            <a:pPr marL="50800" indent="0" algn="just">
              <a:buNone/>
            </a:pPr>
            <a:r>
              <a:rPr lang="fr-FR" dirty="0">
                <a:hlinkClick r:id="rId2"/>
              </a:rPr>
              <a:t>https://www.youtube.com/watch?v=OHxRj9JWQMs</a:t>
            </a:r>
            <a:endParaRPr lang="fr-FR" dirty="0"/>
          </a:p>
          <a:p>
            <a:pPr marL="50800" indent="0" algn="just">
              <a:buNone/>
            </a:pPr>
            <a:endParaRPr lang="fr-FR" dirty="0"/>
          </a:p>
          <a:p>
            <a:pPr marL="50800" indent="0" algn="just">
              <a:buNone/>
            </a:pPr>
            <a:endParaRPr lang="fr-FR" dirty="0"/>
          </a:p>
        </p:txBody>
      </p:sp>
      <p:pic>
        <p:nvPicPr>
          <p:cNvPr id="5" name="Image 4">
            <a:extLst>
              <a:ext uri="{FF2B5EF4-FFF2-40B4-BE49-F238E27FC236}">
                <a16:creationId xmlns:a16="http://schemas.microsoft.com/office/drawing/2014/main" id="{12D1E972-498F-4A6F-92A1-FACE7663321D}"/>
              </a:ext>
            </a:extLst>
          </p:cNvPr>
          <p:cNvPicPr>
            <a:picLocks noChangeAspect="1"/>
          </p:cNvPicPr>
          <p:nvPr/>
        </p:nvPicPr>
        <p:blipFill>
          <a:blip r:embed="rId3"/>
          <a:stretch>
            <a:fillRect/>
          </a:stretch>
        </p:blipFill>
        <p:spPr>
          <a:xfrm>
            <a:off x="5074265" y="745156"/>
            <a:ext cx="2974109" cy="4461165"/>
          </a:xfrm>
          <a:prstGeom prst="rect">
            <a:avLst/>
          </a:prstGeom>
        </p:spPr>
      </p:pic>
    </p:spTree>
    <p:extLst>
      <p:ext uri="{BB962C8B-B14F-4D97-AF65-F5344CB8AC3E}">
        <p14:creationId xmlns:p14="http://schemas.microsoft.com/office/powerpoint/2010/main" val="3878460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object 4">
            <a:extLst>
              <a:ext uri="{FF2B5EF4-FFF2-40B4-BE49-F238E27FC236}">
                <a16:creationId xmlns:a16="http://schemas.microsoft.com/office/drawing/2014/main" id="{ED2F7B12-1732-4DD2-BC8B-A494FE164161}"/>
              </a:ext>
            </a:extLst>
          </p:cNvPr>
          <p:cNvSpPr/>
          <p:nvPr/>
        </p:nvSpPr>
        <p:spPr>
          <a:xfrm>
            <a:off x="564811" y="3758260"/>
            <a:ext cx="1771989" cy="1231319"/>
          </a:xfrm>
          <a:prstGeom prst="rect">
            <a:avLst/>
          </a:prstGeom>
          <a:blipFill>
            <a:blip r:embed="rId3" cstate="print"/>
            <a:stretch>
              <a:fillRect/>
            </a:stretch>
          </a:blipFill>
        </p:spPr>
        <p:txBody>
          <a:bodyPr wrap="square" lIns="0" tIns="0" rIns="0" bIns="0" rtlCol="0"/>
          <a:lstStyle/>
          <a:p>
            <a:endParaRPr sz="933"/>
          </a:p>
        </p:txBody>
      </p:sp>
      <p:sp>
        <p:nvSpPr>
          <p:cNvPr id="13" name="object 5">
            <a:extLst>
              <a:ext uri="{FF2B5EF4-FFF2-40B4-BE49-F238E27FC236}">
                <a16:creationId xmlns:a16="http://schemas.microsoft.com/office/drawing/2014/main" id="{00F2C189-18EF-485D-8EB1-7FF09B8D3F98}"/>
              </a:ext>
            </a:extLst>
          </p:cNvPr>
          <p:cNvSpPr/>
          <p:nvPr/>
        </p:nvSpPr>
        <p:spPr>
          <a:xfrm>
            <a:off x="2740963" y="4035635"/>
            <a:ext cx="865837" cy="805091"/>
          </a:xfrm>
          <a:prstGeom prst="rect">
            <a:avLst/>
          </a:prstGeom>
          <a:blipFill>
            <a:blip r:embed="rId4" cstate="print"/>
            <a:stretch>
              <a:fillRect/>
            </a:stretch>
          </a:blipFill>
        </p:spPr>
        <p:txBody>
          <a:bodyPr wrap="square" lIns="0" tIns="0" rIns="0" bIns="0" rtlCol="0"/>
          <a:lstStyle/>
          <a:p>
            <a:endParaRPr sz="933"/>
          </a:p>
        </p:txBody>
      </p:sp>
      <p:sp>
        <p:nvSpPr>
          <p:cNvPr id="15" name="object 6">
            <a:extLst>
              <a:ext uri="{FF2B5EF4-FFF2-40B4-BE49-F238E27FC236}">
                <a16:creationId xmlns:a16="http://schemas.microsoft.com/office/drawing/2014/main" id="{F2A869E5-77A3-4C75-9457-253030222904}"/>
              </a:ext>
            </a:extLst>
          </p:cNvPr>
          <p:cNvSpPr/>
          <p:nvPr/>
        </p:nvSpPr>
        <p:spPr>
          <a:xfrm>
            <a:off x="4147571" y="4099415"/>
            <a:ext cx="1796029" cy="636456"/>
          </a:xfrm>
          <a:prstGeom prst="rect">
            <a:avLst/>
          </a:prstGeom>
          <a:blipFill>
            <a:blip r:embed="rId5" cstate="print"/>
            <a:stretch>
              <a:fillRect/>
            </a:stretch>
          </a:blipFill>
        </p:spPr>
        <p:txBody>
          <a:bodyPr wrap="square" lIns="0" tIns="0" rIns="0" bIns="0" rtlCol="0"/>
          <a:lstStyle/>
          <a:p>
            <a:endParaRPr sz="933"/>
          </a:p>
        </p:txBody>
      </p:sp>
      <p:sp>
        <p:nvSpPr>
          <p:cNvPr id="17" name="object 7">
            <a:extLst>
              <a:ext uri="{FF2B5EF4-FFF2-40B4-BE49-F238E27FC236}">
                <a16:creationId xmlns:a16="http://schemas.microsoft.com/office/drawing/2014/main" id="{8AC49AD4-70D1-4FDD-B4DA-E0E28AF887C2}"/>
              </a:ext>
            </a:extLst>
          </p:cNvPr>
          <p:cNvSpPr/>
          <p:nvPr/>
        </p:nvSpPr>
        <p:spPr>
          <a:xfrm>
            <a:off x="6382756" y="3855295"/>
            <a:ext cx="1440444" cy="896691"/>
          </a:xfrm>
          <a:prstGeom prst="rect">
            <a:avLst/>
          </a:prstGeom>
          <a:blipFill>
            <a:blip r:embed="rId6" cstate="print"/>
            <a:stretch>
              <a:fillRect/>
            </a:stretch>
          </a:blipFill>
        </p:spPr>
        <p:txBody>
          <a:bodyPr wrap="square" lIns="0" tIns="0" rIns="0" bIns="0" rtlCol="0"/>
          <a:lstStyle/>
          <a:p>
            <a:endParaRPr sz="933"/>
          </a:p>
        </p:txBody>
      </p:sp>
      <p:sp>
        <p:nvSpPr>
          <p:cNvPr id="19" name="object 8">
            <a:extLst>
              <a:ext uri="{FF2B5EF4-FFF2-40B4-BE49-F238E27FC236}">
                <a16:creationId xmlns:a16="http://schemas.microsoft.com/office/drawing/2014/main" id="{DC04BDBA-7310-4821-A6CC-9860F7A798C6}"/>
              </a:ext>
            </a:extLst>
          </p:cNvPr>
          <p:cNvSpPr/>
          <p:nvPr/>
        </p:nvSpPr>
        <p:spPr>
          <a:xfrm>
            <a:off x="8331200" y="3995853"/>
            <a:ext cx="1462564" cy="679976"/>
          </a:xfrm>
          <a:prstGeom prst="rect">
            <a:avLst/>
          </a:prstGeom>
          <a:blipFill>
            <a:blip r:embed="rId7" cstate="print"/>
            <a:stretch>
              <a:fillRect/>
            </a:stretch>
          </a:blipFill>
        </p:spPr>
        <p:txBody>
          <a:bodyPr wrap="square" lIns="0" tIns="0" rIns="0" bIns="0" rtlCol="0"/>
          <a:lstStyle/>
          <a:p>
            <a:endParaRPr sz="933"/>
          </a:p>
        </p:txBody>
      </p:sp>
      <p:sp>
        <p:nvSpPr>
          <p:cNvPr id="21" name="Rectangle 11">
            <a:extLst>
              <a:ext uri="{FF2B5EF4-FFF2-40B4-BE49-F238E27FC236}">
                <a16:creationId xmlns:a16="http://schemas.microsoft.com/office/drawing/2014/main" id="{602BB952-DFBB-4D0E-A4B6-A46FBBE62B20}"/>
              </a:ext>
            </a:extLst>
          </p:cNvPr>
          <p:cNvSpPr>
            <a:spLocks noChangeArrowheads="1"/>
          </p:cNvSpPr>
          <p:nvPr/>
        </p:nvSpPr>
        <p:spPr bwMode="auto">
          <a:xfrm>
            <a:off x="8162414" y="6260577"/>
            <a:ext cx="3172125"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1067" dirty="0"/>
              <a:t>This work is licensed under a </a:t>
            </a:r>
            <a:r>
              <a:rPr lang="en-US" sz="1067" dirty="0">
                <a:hlinkClick r:id="rId8">
                  <a:extLst>
                    <a:ext uri="{A12FA001-AC4F-418D-AE19-62706E023703}">
                      <ahyp:hlinkClr xmlns:ahyp="http://schemas.microsoft.com/office/drawing/2018/hyperlinkcolor" val="tx"/>
                    </a:ext>
                  </a:extLst>
                </a:hlinkClick>
              </a:rPr>
              <a:t>Creative Commons Attribution 4.0 International License</a:t>
            </a:r>
            <a:r>
              <a:rPr lang="en-US" sz="1067" dirty="0"/>
              <a:t>.</a:t>
            </a:r>
            <a:endParaRPr lang="de-DE" altLang="de-DE" sz="1067" dirty="0">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23" name="Grafik 5" descr="CC BY 4.0">
            <a:hlinkClick r:id="rId9"/>
            <a:extLst>
              <a:ext uri="{FF2B5EF4-FFF2-40B4-BE49-F238E27FC236}">
                <a16:creationId xmlns:a16="http://schemas.microsoft.com/office/drawing/2014/main" id="{211842B0-BEF2-43AF-A762-3744EA528DB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208947" y="5626968"/>
            <a:ext cx="1388146" cy="517292"/>
          </a:xfrm>
          <a:prstGeom prst="rect">
            <a:avLst/>
          </a:prstGeom>
          <a:noFill/>
          <a:ln>
            <a:noFill/>
          </a:ln>
        </p:spPr>
      </p:pic>
      <p:pic>
        <p:nvPicPr>
          <p:cNvPr id="9" name="Picture 8">
            <a:extLst>
              <a:ext uri="{FF2B5EF4-FFF2-40B4-BE49-F238E27FC236}">
                <a16:creationId xmlns:a16="http://schemas.microsoft.com/office/drawing/2014/main" id="{64828AC8-D87F-C74A-923A-944887C0176C}"/>
              </a:ext>
            </a:extLst>
          </p:cNvPr>
          <p:cNvPicPr>
            <a:picLocks noChangeAspect="1"/>
          </p:cNvPicPr>
          <p:nvPr/>
        </p:nvPicPr>
        <p:blipFill rotWithShape="1">
          <a:blip r:embed="rId11"/>
          <a:srcRect t="54395"/>
          <a:stretch/>
        </p:blipFill>
        <p:spPr>
          <a:xfrm>
            <a:off x="3098800" y="1231033"/>
            <a:ext cx="5481622" cy="2359247"/>
          </a:xfrm>
          <a:prstGeom prst="rect">
            <a:avLst/>
          </a:prstGeom>
        </p:spPr>
      </p:pic>
      <p:sp>
        <p:nvSpPr>
          <p:cNvPr id="3" name="TextBox 2">
            <a:extLst>
              <a:ext uri="{FF2B5EF4-FFF2-40B4-BE49-F238E27FC236}">
                <a16:creationId xmlns:a16="http://schemas.microsoft.com/office/drawing/2014/main" id="{25C1DC25-21A8-4A4D-BACA-6FA7EC69B589}"/>
              </a:ext>
            </a:extLst>
          </p:cNvPr>
          <p:cNvSpPr txBox="1"/>
          <p:nvPr/>
        </p:nvSpPr>
        <p:spPr>
          <a:xfrm>
            <a:off x="876306" y="6285616"/>
            <a:ext cx="3886189" cy="523220"/>
          </a:xfrm>
          <a:prstGeom prst="rect">
            <a:avLst/>
          </a:prstGeom>
          <a:noFill/>
        </p:spPr>
        <p:txBody>
          <a:bodyPr wrap="square" rtlCol="0">
            <a:spAutoFit/>
          </a:bodyPr>
          <a:lstStyle/>
          <a:p>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IE" sz="700" dirty="0"/>
          </a:p>
        </p:txBody>
      </p:sp>
      <p:pic>
        <p:nvPicPr>
          <p:cNvPr id="5" name="Picture 4" descr="A screenshot of a cell phone&#10;&#10;Description automatically generated">
            <a:extLst>
              <a:ext uri="{FF2B5EF4-FFF2-40B4-BE49-F238E27FC236}">
                <a16:creationId xmlns:a16="http://schemas.microsoft.com/office/drawing/2014/main" id="{0EC1D95A-3DBE-4442-B936-56135F6FBD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555" y="5545259"/>
            <a:ext cx="3784600" cy="777612"/>
          </a:xfrm>
          <a:prstGeom prst="rect">
            <a:avLst/>
          </a:prstGeom>
        </p:spPr>
      </p:pic>
      <p:sp>
        <p:nvSpPr>
          <p:cNvPr id="25" name="Rectangle: Rounded Corners 24">
            <a:extLst>
              <a:ext uri="{FF2B5EF4-FFF2-40B4-BE49-F238E27FC236}">
                <a16:creationId xmlns:a16="http://schemas.microsoft.com/office/drawing/2014/main" id="{9830190F-7D6D-4495-8DAD-90A08A5BFAB6}"/>
              </a:ext>
            </a:extLst>
          </p:cNvPr>
          <p:cNvSpPr/>
          <p:nvPr/>
        </p:nvSpPr>
        <p:spPr>
          <a:xfrm>
            <a:off x="711200" y="104823"/>
            <a:ext cx="10769600" cy="1016000"/>
          </a:xfrm>
          <a:prstGeom prst="round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33"/>
          </a:p>
        </p:txBody>
      </p:sp>
      <p:pic>
        <p:nvPicPr>
          <p:cNvPr id="10" name="Picture 9">
            <a:extLst>
              <a:ext uri="{FF2B5EF4-FFF2-40B4-BE49-F238E27FC236}">
                <a16:creationId xmlns:a16="http://schemas.microsoft.com/office/drawing/2014/main" id="{593FDB9B-925D-4DE0-9C0F-F4642C1C5324}"/>
              </a:ext>
            </a:extLst>
          </p:cNvPr>
          <p:cNvPicPr>
            <a:picLocks noChangeAspect="1"/>
          </p:cNvPicPr>
          <p:nvPr/>
        </p:nvPicPr>
        <p:blipFill rotWithShape="1">
          <a:blip r:embed="rId13"/>
          <a:srcRect t="86265" r="8097"/>
          <a:stretch/>
        </p:blipFill>
        <p:spPr>
          <a:xfrm>
            <a:off x="850216" y="6690661"/>
            <a:ext cx="4382184" cy="14193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FA68BB2-DECA-4008-9B9A-2E3F98365C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9200" y="4074187"/>
            <a:ext cx="1502055" cy="643823"/>
          </a:xfrm>
          <a:prstGeom prst="rect">
            <a:avLst/>
          </a:prstGeom>
        </p:spPr>
      </p:pic>
    </p:spTree>
    <p:extLst>
      <p:ext uri="{BB962C8B-B14F-4D97-AF65-F5344CB8AC3E}">
        <p14:creationId xmlns:p14="http://schemas.microsoft.com/office/powerpoint/2010/main" val="3399383204"/>
      </p:ext>
    </p:extLst>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326</Words>
  <Application>Microsoft Office PowerPoint</Application>
  <PresentationFormat>Widescreen</PresentationFormat>
  <Paragraphs>46</Paragraphs>
  <Slides>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Source Sans Pro</vt:lpstr>
      <vt:lpstr>Tahoma</vt:lpstr>
      <vt:lpstr>Roboto Slab</vt:lpstr>
      <vt:lpstr>Courier New</vt:lpstr>
      <vt:lpstr>Georgia</vt:lpstr>
      <vt:lpstr>Lysander template</vt:lpstr>
      <vt:lpstr>Co je demokracie?</vt:lpstr>
      <vt:lpstr>Definice</vt:lpstr>
      <vt:lpstr>Co vám tento obrázek připomíná?</vt:lpstr>
      <vt:lpstr>Původ slova demokracie</vt:lpstr>
      <vt:lpstr>Definice</vt:lpstr>
      <vt:lpstr>Druhy demokracie</vt:lpstr>
      <vt:lpstr>Státní občanství</vt:lpstr>
      <vt:lpstr>Znáte tento dokument?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E-seniors</dc:creator>
  <cp:lastModifiedBy>FIPL26</cp:lastModifiedBy>
  <cp:revision>31</cp:revision>
  <dcterms:modified xsi:type="dcterms:W3CDTF">2020-10-01T09:24:08Z</dcterms:modified>
</cp:coreProperties>
</file>