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g"/>
  <Override PartName="/ppt/media/image10.jpg" ContentType="image/jpg"/>
  <Override PartName="/ppt/media/image11.jpg" ContentType="image/jpg"/>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2"/>
  </p:notesMasterIdLst>
  <p:sldIdLst>
    <p:sldId id="256" r:id="rId2"/>
    <p:sldId id="283" r:id="rId3"/>
    <p:sldId id="285" r:id="rId4"/>
    <p:sldId id="286" r:id="rId5"/>
    <p:sldId id="287" r:id="rId6"/>
    <p:sldId id="289" r:id="rId7"/>
    <p:sldId id="288" r:id="rId8"/>
    <p:sldId id="290" r:id="rId9"/>
    <p:sldId id="291" r:id="rId10"/>
    <p:sldId id="292" r:id="rId11"/>
  </p:sldIdLst>
  <p:sldSz cx="12192000" cy="6858000"/>
  <p:notesSz cx="6858000" cy="9144000"/>
  <p:embeddedFontLst>
    <p:embeddedFont>
      <p:font typeface="Georgia" panose="02040502050405020303" pitchFamily="18" charset="0"/>
      <p:regular r:id="rId13"/>
      <p:bold r:id="rId14"/>
      <p:italic r:id="rId15"/>
      <p:boldItalic r:id="rId16"/>
    </p:embeddedFont>
    <p:embeddedFont>
      <p:font typeface="Roboto Slab" panose="020B0604020202020204" charset="0"/>
      <p:regular r:id="rId17"/>
      <p:bold r:id="rId18"/>
    </p:embeddedFont>
    <p:embeddedFont>
      <p:font typeface="Source Sans Pro" panose="020B0503030403020204" pitchFamily="34" charset="0"/>
      <p:regular r:id="rId19"/>
      <p:bold r:id="rId20"/>
      <p:italic r:id="rId21"/>
      <p:boldItalic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2" d="100"/>
          <a:sy n="62" d="100"/>
        </p:scale>
        <p:origin x="78"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bg1"/>
        </a:solidFill>
        <a:effectLst/>
      </p:bgPr>
    </p:bg>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368984" y="3034985"/>
            <a:ext cx="6934201"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160712" y="3064633"/>
            <a:ext cx="6959602" cy="677934"/>
          </a:xfrm>
          <a:prstGeom prst="rect">
            <a:avLst/>
          </a:prstGeom>
        </p:spPr>
      </p:pic>
    </p:spTree>
    <p:extLst>
      <p:ext uri="{BB962C8B-B14F-4D97-AF65-F5344CB8AC3E}">
        <p14:creationId xmlns:p14="http://schemas.microsoft.com/office/powerpoint/2010/main" val="3680595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6.emf"/><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png"/><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jpg"/><Relationship Id="rId9" Type="http://schemas.openxmlformats.org/officeDocument/2006/relationships/hyperlink" Target="https://creativecommons.org/licenses/by/4.0/deed.de" TargetMode="External"/><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itizenevidence.amnestyusa.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2823182" y="4884206"/>
            <a:ext cx="7492072" cy="961513"/>
          </a:xfrm>
          <a:prstGeom prst="rect">
            <a:avLst/>
          </a:prstGeom>
          <a:ln>
            <a:noFill/>
          </a:ln>
        </p:spPr>
        <p:txBody>
          <a:bodyPr spcFirstLastPara="1" wrap="square" lIns="91425" tIns="91425" rIns="91425" bIns="91425" anchor="b" anchorCtr="0">
            <a:noAutofit/>
          </a:bodyPr>
          <a:lstStyle/>
          <a:p>
            <a:pPr algn="ctr"/>
            <a:r>
              <a:rPr lang="fr-FR" dirty="0">
                <a:latin typeface="+mn-lt"/>
              </a:rPr>
              <a:t>Vérification des faits</a:t>
            </a:r>
            <a:endParaRPr dirty="0">
              <a:latin typeface="+mn-lt"/>
            </a:endParaRPr>
          </a:p>
        </p:txBody>
      </p:sp>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solidFill>
              </a:rPr>
              <a:t>Qu'est-ce que la vérification des faits ? </a:t>
            </a:r>
          </a:p>
        </p:txBody>
      </p:sp>
      <p:sp>
        <p:nvSpPr>
          <p:cNvPr id="3" name="Espace réservé du texte 2"/>
          <p:cNvSpPr>
            <a:spLocks noGrp="1"/>
          </p:cNvSpPr>
          <p:nvPr>
            <p:ph type="body" idx="1"/>
          </p:nvPr>
        </p:nvSpPr>
        <p:spPr>
          <a:xfrm>
            <a:off x="3765755" y="1205250"/>
            <a:ext cx="7418578" cy="4899600"/>
          </a:xfrm>
        </p:spPr>
        <p:txBody>
          <a:bodyPr/>
          <a:lstStyle/>
          <a:p>
            <a:pPr marL="50800" indent="0" algn="just">
              <a:buNone/>
            </a:pPr>
            <a:r>
              <a:rPr lang="fr-FR" sz="2100" dirty="0"/>
              <a:t>La vérification des faits est une technique qui consiste, d'une part, à </a:t>
            </a:r>
            <a:r>
              <a:rPr lang="fr-FR" sz="2100" b="1" dirty="0"/>
              <a:t>vérifier instantanément la véracité des faits et l'exactitude des chiffres </a:t>
            </a:r>
            <a:r>
              <a:rPr lang="fr-FR" sz="2100" dirty="0"/>
              <a:t>présentés dans les médias par les hommes politiques et les experts et, d'autre part, à </a:t>
            </a:r>
            <a:r>
              <a:rPr lang="fr-FR" sz="2100" b="1" dirty="0"/>
              <a:t>évaluer le niveau d'objectivité des médias </a:t>
            </a:r>
            <a:r>
              <a:rPr lang="fr-FR" sz="2100" dirty="0"/>
              <a:t>eux-mêmes dans leur traitement de l'information. </a:t>
            </a:r>
          </a:p>
          <a:p>
            <a:pPr marL="50800" indent="0" algn="just">
              <a:buNone/>
            </a:pPr>
            <a:endParaRPr lang="fr-FR" sz="2100" dirty="0"/>
          </a:p>
          <a:p>
            <a:pPr marL="50800" indent="0" algn="just">
              <a:buNone/>
            </a:pPr>
            <a:r>
              <a:rPr lang="fr-FR" sz="2100" dirty="0"/>
              <a:t>Ce </a:t>
            </a:r>
            <a:r>
              <a:rPr lang="fr-FR" sz="2100" b="1" dirty="0"/>
              <a:t>concept est apparu aux États-Unis dans les années 1990 </a:t>
            </a:r>
            <a:r>
              <a:rPr lang="fr-FR" sz="2100" dirty="0"/>
              <a:t>et, mis en pratique par les journalistes d'investigation dans le cadre de leur profession, la méthode s'est démocratisée grâce à des logiciels qui aident les individus à vérifier les faits. Elle s'est même automatisée avec l'apparition en 2013 de robots conçus pour être utilisés sans être humains.</a:t>
            </a:r>
          </a:p>
        </p:txBody>
      </p:sp>
      <p:pic>
        <p:nvPicPr>
          <p:cNvPr id="5" name="Picture 2" descr="Téléphone Mobile, Smartphone, Clav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24" y="2467231"/>
            <a:ext cx="3157152" cy="210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62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dirty="0"/>
              <a:t>Comment vérifier un site web</a:t>
            </a:r>
          </a:p>
        </p:txBody>
      </p:sp>
      <p:sp>
        <p:nvSpPr>
          <p:cNvPr id="3" name="Espace réservé du texte 2"/>
          <p:cNvSpPr>
            <a:spLocks noGrp="1"/>
          </p:cNvSpPr>
          <p:nvPr>
            <p:ph type="body" idx="1"/>
          </p:nvPr>
        </p:nvSpPr>
        <p:spPr>
          <a:xfrm>
            <a:off x="3628103" y="743135"/>
            <a:ext cx="7846141" cy="4899600"/>
          </a:xfrm>
        </p:spPr>
        <p:txBody>
          <a:bodyPr/>
          <a:lstStyle/>
          <a:p>
            <a:pPr marL="50800" indent="0" algn="just">
              <a:buNone/>
            </a:pPr>
            <a:r>
              <a:rPr lang="fr-FR" sz="2400" b="1" dirty="0"/>
              <a:t>1. Identifier le site web </a:t>
            </a:r>
            <a:r>
              <a:rPr lang="fr-FR" sz="2400" dirty="0"/>
              <a:t>: Les rubriques "à propos" ou "informations juridiques" sont particulièrement intéressantes à analyser car elles précisent généralement qui est l'auteur du site et quel est son cadre juridique</a:t>
            </a:r>
          </a:p>
          <a:p>
            <a:pPr marL="50800" indent="0" algn="just">
              <a:buNone/>
            </a:pPr>
            <a:r>
              <a:rPr lang="fr-FR" sz="2400" b="1" dirty="0"/>
              <a:t>2. Vérifiez la fiabilité des sources </a:t>
            </a:r>
            <a:r>
              <a:rPr lang="fr-FR" sz="2400" dirty="0"/>
              <a:t>: Sont-elles indiquées (tout journaliste doit mentionner les sources de l'information qu'il cite) ?  Sont-elles légitimes, d'autorité, de notoriété publique... ?</a:t>
            </a:r>
          </a:p>
          <a:p>
            <a:pPr marL="50800" indent="0" algn="just">
              <a:buNone/>
            </a:pPr>
            <a:r>
              <a:rPr lang="fr-FR" sz="2400" b="1" dirty="0"/>
              <a:t>3. Vérifier l'orthographe : </a:t>
            </a:r>
            <a:r>
              <a:rPr lang="fr-FR" sz="2400" dirty="0"/>
              <a:t>Un manque flagrant de correction orthographique ou syntaxique peut vous permettre de détecter l'utilisation d'un robot, par exemple, ou d'un traducteur automatique... </a:t>
            </a:r>
          </a:p>
          <a:p>
            <a:pPr marL="50800" indent="0" algn="just">
              <a:buNone/>
            </a:pPr>
            <a:r>
              <a:rPr lang="fr-FR" sz="2400" b="1" dirty="0"/>
              <a:t>4. Vérifiez la date de l'article : </a:t>
            </a:r>
            <a:r>
              <a:rPr lang="fr-FR" sz="2400" dirty="0"/>
              <a:t>Est-elle précisée ?  Si oui, est-elle dépassée ou récente ?</a:t>
            </a:r>
            <a:endParaRPr lang="en-US" sz="2400" dirty="0"/>
          </a:p>
        </p:txBody>
      </p:sp>
      <p:pic>
        <p:nvPicPr>
          <p:cNvPr id="1026" name="Picture 2" descr="Blog, Seo, Internet, Web, 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71" y="2742534"/>
            <a:ext cx="2912129" cy="193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35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dirty="0"/>
              <a:t>Comment vérifier un site web</a:t>
            </a:r>
          </a:p>
        </p:txBody>
      </p:sp>
      <p:sp>
        <p:nvSpPr>
          <p:cNvPr id="3" name="Espace réservé du texte 2"/>
          <p:cNvSpPr>
            <a:spLocks noGrp="1"/>
          </p:cNvSpPr>
          <p:nvPr>
            <p:ph type="body" idx="1"/>
          </p:nvPr>
        </p:nvSpPr>
        <p:spPr>
          <a:xfrm>
            <a:off x="4270733" y="851289"/>
            <a:ext cx="6913600" cy="4899600"/>
          </a:xfrm>
        </p:spPr>
        <p:txBody>
          <a:bodyPr/>
          <a:lstStyle/>
          <a:p>
            <a:pPr marL="50800" indent="0" algn="just">
              <a:buNone/>
            </a:pPr>
            <a:r>
              <a:rPr lang="fr-FR" b="1" dirty="0"/>
              <a:t>5. Si l'article est signé, vérifiez la fiabilité de l'auteur </a:t>
            </a:r>
            <a:r>
              <a:rPr lang="fr-FR" dirty="0"/>
              <a:t>: En général, les journalistes et les blogueurs signent leurs articles. </a:t>
            </a:r>
          </a:p>
          <a:p>
            <a:pPr marL="50800" indent="0" algn="just">
              <a:buNone/>
            </a:pPr>
            <a:r>
              <a:rPr lang="fr-FR" b="1" dirty="0"/>
              <a:t>6. Vérifiez s'il s'agit d'un contenu dupliqué </a:t>
            </a:r>
            <a:r>
              <a:rPr lang="fr-FR" dirty="0"/>
              <a:t>: L'information figure-t-elle sur d'autres sites ?  Il est intéressant de remonter à la source primaire, celle qui a publié l'information en premier lieu.</a:t>
            </a:r>
          </a:p>
          <a:p>
            <a:pPr marL="50800" indent="0" algn="just">
              <a:buNone/>
            </a:pPr>
            <a:r>
              <a:rPr lang="fr-FR" b="1" dirty="0"/>
              <a:t>7. Validez la crédibilité de l'information</a:t>
            </a:r>
            <a:r>
              <a:rPr lang="fr-FR" dirty="0"/>
              <a:t>, ne serait-ce qu'avec un peu de bon sens ! </a:t>
            </a:r>
          </a:p>
        </p:txBody>
      </p:sp>
      <p:pic>
        <p:nvPicPr>
          <p:cNvPr id="2050" name="Picture 2" descr="Ordinateur Portable, M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89" y="2611268"/>
            <a:ext cx="3512017" cy="208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1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dirty="0"/>
              <a:t>Comment vérifier une image</a:t>
            </a:r>
          </a:p>
        </p:txBody>
      </p:sp>
      <p:sp>
        <p:nvSpPr>
          <p:cNvPr id="3" name="Espace réservé du texte 2"/>
          <p:cNvSpPr>
            <a:spLocks noGrp="1"/>
          </p:cNvSpPr>
          <p:nvPr>
            <p:ph type="body" idx="1"/>
          </p:nvPr>
        </p:nvSpPr>
        <p:spPr>
          <a:xfrm>
            <a:off x="3736258" y="834039"/>
            <a:ext cx="7448075" cy="4899600"/>
          </a:xfrm>
        </p:spPr>
        <p:txBody>
          <a:bodyPr/>
          <a:lstStyle/>
          <a:p>
            <a:pPr marL="50800" indent="0" algn="just">
              <a:buNone/>
            </a:pPr>
            <a:r>
              <a:rPr lang="fr-FR" b="1" dirty="0"/>
              <a:t>1. Quand </a:t>
            </a:r>
            <a:r>
              <a:rPr lang="fr-FR" dirty="0"/>
              <a:t>la photo a-t-elle été prise ? L'image est-elle datée ?</a:t>
            </a:r>
          </a:p>
          <a:p>
            <a:pPr marL="50800" indent="0" algn="just">
              <a:buNone/>
            </a:pPr>
            <a:r>
              <a:rPr lang="fr-FR" b="1" dirty="0"/>
              <a:t>2. Qui </a:t>
            </a:r>
            <a:r>
              <a:rPr lang="fr-FR" dirty="0"/>
              <a:t>est l'auteur/créateur de l'image ?</a:t>
            </a:r>
          </a:p>
          <a:p>
            <a:pPr marL="50800" indent="0" algn="just">
              <a:buNone/>
            </a:pPr>
            <a:r>
              <a:rPr lang="fr-FR" b="1" dirty="0"/>
              <a:t>3. Où </a:t>
            </a:r>
            <a:r>
              <a:rPr lang="fr-FR" dirty="0"/>
              <a:t>cette photo a-t-elle été prise exactement ?</a:t>
            </a:r>
          </a:p>
          <a:p>
            <a:pPr marL="50800" indent="0" algn="just">
              <a:buNone/>
            </a:pPr>
            <a:r>
              <a:rPr lang="fr-FR" b="1" dirty="0"/>
              <a:t>4. Cette image correspond-elle vraiment à ce qui est dit / ce qu'elle illustre ? </a:t>
            </a:r>
            <a:r>
              <a:rPr lang="fr-FR" dirty="0"/>
              <a:t>Elle peut être tout à fait authentique mais, une fois décontextualisée, elle aura une autre valeur informative...</a:t>
            </a:r>
          </a:p>
          <a:p>
            <a:pPr marL="50800" indent="0" algn="just">
              <a:buNone/>
            </a:pPr>
            <a:r>
              <a:rPr lang="fr-FR" sz="2400" i="1" dirty="0"/>
              <a:t>Faites attention à garantir les droits de l'image en cas de réutilisation</a:t>
            </a:r>
          </a:p>
        </p:txBody>
      </p:sp>
    </p:spTree>
    <p:extLst>
      <p:ext uri="{BB962C8B-B14F-4D97-AF65-F5344CB8AC3E}">
        <p14:creationId xmlns:p14="http://schemas.microsoft.com/office/powerpoint/2010/main" val="222443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 d'images inversées</a:t>
            </a:r>
          </a:p>
        </p:txBody>
      </p:sp>
      <p:sp>
        <p:nvSpPr>
          <p:cNvPr id="3" name="Espace réservé du texte 2"/>
          <p:cNvSpPr>
            <a:spLocks noGrp="1"/>
          </p:cNvSpPr>
          <p:nvPr>
            <p:ph type="body" idx="1"/>
          </p:nvPr>
        </p:nvSpPr>
        <p:spPr>
          <a:xfrm>
            <a:off x="4195184" y="802127"/>
            <a:ext cx="6913600" cy="4899600"/>
          </a:xfrm>
        </p:spPr>
        <p:txBody>
          <a:bodyPr/>
          <a:lstStyle/>
          <a:p>
            <a:pPr marL="50800" indent="0" algn="just">
              <a:buNone/>
            </a:pPr>
            <a:r>
              <a:rPr lang="fr-FR" dirty="0"/>
              <a:t>Comme mentionné dans la première vidéo, un excellent outil pour vérifier les images est Google image. </a:t>
            </a:r>
          </a:p>
          <a:p>
            <a:pPr marL="50800" indent="0" algn="just">
              <a:buNone/>
            </a:pPr>
            <a:endParaRPr lang="fr-FR" dirty="0"/>
          </a:p>
          <a:p>
            <a:pPr marL="50800" indent="0" algn="just">
              <a:buNone/>
            </a:pPr>
            <a:r>
              <a:rPr lang="fr-FR" dirty="0"/>
              <a:t>Pour l'utiliser, vous devez cliquer sur l'image que vous voulez analyser pour copier son adresse. </a:t>
            </a:r>
          </a:p>
          <a:p>
            <a:pPr marL="50800" indent="0" algn="just">
              <a:buNone/>
            </a:pPr>
            <a:endParaRPr lang="fr-FR" dirty="0"/>
          </a:p>
          <a:p>
            <a:pPr marL="50800" indent="0" algn="just">
              <a:buNone/>
            </a:pPr>
            <a:r>
              <a:rPr lang="fr-FR" dirty="0"/>
              <a:t>Ensuite, allez sur Google image et cliquez sur la caméra et collez l'URL de l'image sur laquelle vous voulez avoir des informations. </a:t>
            </a:r>
          </a:p>
        </p:txBody>
      </p:sp>
      <p:pic>
        <p:nvPicPr>
          <p:cNvPr id="4" name="Image 3"/>
          <p:cNvPicPr>
            <a:picLocks noChangeAspect="1"/>
          </p:cNvPicPr>
          <p:nvPr/>
        </p:nvPicPr>
        <p:blipFill rotWithShape="1">
          <a:blip r:embed="rId2"/>
          <a:srcRect l="30851" t="31844" r="30554" b="43771"/>
          <a:stretch/>
        </p:blipFill>
        <p:spPr>
          <a:xfrm>
            <a:off x="432619" y="2320414"/>
            <a:ext cx="3762565" cy="1337186"/>
          </a:xfrm>
          <a:prstGeom prst="rect">
            <a:avLst/>
          </a:prstGeom>
        </p:spPr>
      </p:pic>
    </p:spTree>
    <p:extLst>
      <p:ext uri="{BB962C8B-B14F-4D97-AF65-F5344CB8AC3E}">
        <p14:creationId xmlns:p14="http://schemas.microsoft.com/office/powerpoint/2010/main" val="396021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dirty="0"/>
              <a:t>Comment vérifier une vidéo</a:t>
            </a:r>
          </a:p>
        </p:txBody>
      </p:sp>
      <p:sp>
        <p:nvSpPr>
          <p:cNvPr id="3" name="Espace réservé du texte 2"/>
          <p:cNvSpPr>
            <a:spLocks noGrp="1"/>
          </p:cNvSpPr>
          <p:nvPr>
            <p:ph type="body" idx="1"/>
          </p:nvPr>
        </p:nvSpPr>
        <p:spPr>
          <a:xfrm>
            <a:off x="3657600" y="920115"/>
            <a:ext cx="7526733" cy="4899600"/>
          </a:xfrm>
        </p:spPr>
        <p:txBody>
          <a:bodyPr/>
          <a:lstStyle/>
          <a:p>
            <a:pPr marL="50800" indent="0" algn="just">
              <a:buNone/>
            </a:pPr>
            <a:r>
              <a:rPr lang="fr-FR" sz="2700" dirty="0"/>
              <a:t>1. Déterminer </a:t>
            </a:r>
            <a:r>
              <a:rPr lang="fr-FR" sz="2700" b="1" dirty="0"/>
              <a:t>l'origine</a:t>
            </a:r>
            <a:r>
              <a:rPr lang="fr-FR" sz="2700" dirty="0"/>
              <a:t> de la vidéo</a:t>
            </a:r>
          </a:p>
          <a:p>
            <a:pPr marL="50800" indent="0" algn="just">
              <a:buNone/>
            </a:pPr>
            <a:r>
              <a:rPr lang="fr-FR" sz="2700" dirty="0"/>
              <a:t>2. Vérifiez la </a:t>
            </a:r>
            <a:r>
              <a:rPr lang="fr-FR" sz="2700" b="1" dirty="0"/>
              <a:t>source primaire</a:t>
            </a:r>
            <a:r>
              <a:rPr lang="fr-FR" sz="2700" dirty="0"/>
              <a:t>, en particulier l'empreinte numérique de la vidéo et de son auteur et la présence de comptes d'affiliés (ces profils sont créés dans le seul but de relayer la vidéo, afin de lui donner plus d'influence médiatique)</a:t>
            </a:r>
          </a:p>
          <a:p>
            <a:pPr marL="50800" indent="0" algn="just">
              <a:buNone/>
            </a:pPr>
            <a:r>
              <a:rPr lang="fr-FR" sz="2700" dirty="0"/>
              <a:t>3. Déterminer </a:t>
            </a:r>
            <a:r>
              <a:rPr lang="fr-FR" sz="2700" b="1" dirty="0"/>
              <a:t>l'emplacement géographique </a:t>
            </a:r>
            <a:r>
              <a:rPr lang="fr-FR" sz="2700" dirty="0"/>
              <a:t>de la vidéo</a:t>
            </a:r>
          </a:p>
          <a:p>
            <a:pPr marL="50800" indent="0" algn="just">
              <a:buNone/>
            </a:pPr>
            <a:r>
              <a:rPr lang="fr-FR" sz="2700" dirty="0"/>
              <a:t>4. Vérifiez la </a:t>
            </a:r>
            <a:r>
              <a:rPr lang="fr-FR" sz="2700" b="1" dirty="0"/>
              <a:t>date</a:t>
            </a:r>
            <a:r>
              <a:rPr lang="fr-FR" sz="2700" dirty="0"/>
              <a:t> de publication</a:t>
            </a:r>
          </a:p>
          <a:p>
            <a:pPr marL="50800" indent="0" algn="just">
              <a:buNone/>
            </a:pPr>
            <a:r>
              <a:rPr lang="fr-FR" sz="2700" dirty="0"/>
              <a:t>5. Vérifiez le </a:t>
            </a:r>
            <a:r>
              <a:rPr lang="fr-FR" sz="2700" b="1" dirty="0"/>
              <a:t>contexte</a:t>
            </a:r>
            <a:r>
              <a:rPr lang="fr-FR" sz="2700" dirty="0"/>
              <a:t>, ce que la vidéo raconte, son paratexte...</a:t>
            </a:r>
          </a:p>
        </p:txBody>
      </p:sp>
    </p:spTree>
    <p:extLst>
      <p:ext uri="{BB962C8B-B14F-4D97-AF65-F5344CB8AC3E}">
        <p14:creationId xmlns:p14="http://schemas.microsoft.com/office/powerpoint/2010/main" val="397075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fragmenter une vidéo</a:t>
            </a:r>
          </a:p>
        </p:txBody>
      </p:sp>
      <p:sp>
        <p:nvSpPr>
          <p:cNvPr id="3" name="Espace réservé du texte 2"/>
          <p:cNvSpPr>
            <a:spLocks noGrp="1"/>
          </p:cNvSpPr>
          <p:nvPr>
            <p:ph type="body" idx="1"/>
          </p:nvPr>
        </p:nvSpPr>
        <p:spPr>
          <a:xfrm>
            <a:off x="3618271" y="870953"/>
            <a:ext cx="7566062" cy="4899600"/>
          </a:xfrm>
        </p:spPr>
        <p:txBody>
          <a:bodyPr/>
          <a:lstStyle/>
          <a:p>
            <a:pPr marL="50800" indent="0" algn="ctr">
              <a:buNone/>
            </a:pPr>
            <a:r>
              <a:rPr lang="fr-FR" b="1" dirty="0"/>
              <a:t>YouTube Data Viewer</a:t>
            </a:r>
          </a:p>
          <a:p>
            <a:pPr marL="50800" indent="0">
              <a:buNone/>
            </a:pPr>
            <a:endParaRPr lang="fr-FR" dirty="0"/>
          </a:p>
          <a:p>
            <a:pPr marL="50800" indent="0" algn="just">
              <a:buNone/>
            </a:pPr>
            <a:r>
              <a:rPr lang="fr-FR" dirty="0"/>
              <a:t>Allez sur </a:t>
            </a:r>
            <a:r>
              <a:rPr lang="fr-FR" dirty="0">
                <a:hlinkClick r:id="rId2"/>
              </a:rPr>
              <a:t>https://citizenevidence.amnestyusa.org/</a:t>
            </a:r>
            <a:endParaRPr lang="fr-FR" dirty="0"/>
          </a:p>
          <a:p>
            <a:pPr marL="50800" indent="0" algn="just">
              <a:buNone/>
            </a:pPr>
            <a:endParaRPr lang="fr-FR" dirty="0"/>
          </a:p>
          <a:p>
            <a:pPr marL="50800" indent="0" algn="just">
              <a:buNone/>
            </a:pPr>
            <a:r>
              <a:rPr lang="fr-FR" dirty="0"/>
              <a:t>Dans la barre de recherche, copiez-collez l'URL de la vidéo que vous voulez analyser. </a:t>
            </a:r>
          </a:p>
          <a:p>
            <a:pPr marL="50800" indent="0" algn="just">
              <a:buNone/>
            </a:pPr>
            <a:endParaRPr lang="fr-FR" dirty="0"/>
          </a:p>
          <a:p>
            <a:pPr marL="50800" indent="0" algn="just">
              <a:buNone/>
            </a:pPr>
            <a:r>
              <a:rPr lang="fr-FR" dirty="0"/>
              <a:t>Ensuite, YouTube Data Viewer décompose la vidéo en images et vous pouvez l'analyser plus en détail. </a:t>
            </a:r>
          </a:p>
        </p:txBody>
      </p:sp>
    </p:spTree>
    <p:extLst>
      <p:ext uri="{BB962C8B-B14F-4D97-AF65-F5344CB8AC3E}">
        <p14:creationId xmlns:p14="http://schemas.microsoft.com/office/powerpoint/2010/main" val="314090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dirty="0"/>
              <a:t>Vérification de vidéo</a:t>
            </a:r>
          </a:p>
        </p:txBody>
      </p:sp>
      <p:sp>
        <p:nvSpPr>
          <p:cNvPr id="3" name="Espace réservé du texte 2"/>
          <p:cNvSpPr>
            <a:spLocks noGrp="1"/>
          </p:cNvSpPr>
          <p:nvPr>
            <p:ph type="body" idx="1"/>
          </p:nvPr>
        </p:nvSpPr>
        <p:spPr/>
        <p:txBody>
          <a:bodyPr/>
          <a:lstStyle/>
          <a:p>
            <a:pPr marL="50800" indent="0" algn="ctr">
              <a:buNone/>
            </a:pPr>
            <a:r>
              <a:rPr lang="fr-FR" dirty="0"/>
              <a:t>Un autre outil est le plug-in </a:t>
            </a:r>
            <a:r>
              <a:rPr lang="fr-FR" dirty="0" err="1"/>
              <a:t>InVid</a:t>
            </a:r>
            <a:r>
              <a:rPr lang="fr-FR" dirty="0"/>
              <a:t>.</a:t>
            </a:r>
          </a:p>
          <a:p>
            <a:pPr marL="50800" indent="0" algn="ctr">
              <a:buNone/>
            </a:pPr>
            <a:endParaRPr lang="fr-FR" dirty="0"/>
          </a:p>
          <a:p>
            <a:pPr marL="50800" indent="0" algn="just">
              <a:buNone/>
            </a:pPr>
            <a:r>
              <a:rPr lang="fr-FR" dirty="0" err="1"/>
              <a:t>InVid</a:t>
            </a:r>
            <a:r>
              <a:rPr lang="fr-FR" dirty="0"/>
              <a:t> (In </a:t>
            </a:r>
            <a:r>
              <a:rPr lang="fr-FR" dirty="0" err="1"/>
              <a:t>Video</a:t>
            </a:r>
            <a:r>
              <a:rPr lang="fr-FR" dirty="0"/>
              <a:t> Veritas) est un outil plus complet et plus technique, destiné principalement aux journalistes qui souhaitent vérifier les images circulant sur les réseaux sociaux. Il permet d'effectuer une recherche inversée à partir des vidéos publiées sur Twitter, Facebook, YouTube, Instagram, </a:t>
            </a:r>
            <a:r>
              <a:rPr lang="fr-FR" dirty="0" err="1"/>
              <a:t>Vimeo</a:t>
            </a:r>
            <a:r>
              <a:rPr lang="fr-FR" dirty="0"/>
              <a:t>, Dailymotion, </a:t>
            </a:r>
            <a:r>
              <a:rPr lang="fr-FR" dirty="0" err="1"/>
              <a:t>LiveLeak</a:t>
            </a:r>
            <a:r>
              <a:rPr lang="fr-FR" dirty="0"/>
              <a:t> et Dropbox.</a:t>
            </a:r>
          </a:p>
        </p:txBody>
      </p:sp>
      <p:sp>
        <p:nvSpPr>
          <p:cNvPr id="4" name="ZoneTexte 3"/>
          <p:cNvSpPr txBox="1"/>
          <p:nvPr/>
        </p:nvSpPr>
        <p:spPr>
          <a:xfrm>
            <a:off x="711200" y="3185652"/>
            <a:ext cx="3103716" cy="1261884"/>
          </a:xfrm>
          <a:prstGeom prst="rect">
            <a:avLst/>
          </a:prstGeom>
          <a:noFill/>
        </p:spPr>
        <p:txBody>
          <a:bodyPr wrap="square" rtlCol="0">
            <a:spAutoFit/>
          </a:bodyPr>
          <a:lstStyle/>
          <a:p>
            <a:pPr algn="ctr"/>
            <a:r>
              <a:rPr lang="fr-FR" sz="1600" i="1" dirty="0" err="1"/>
              <a:t>InVid</a:t>
            </a:r>
            <a:r>
              <a:rPr lang="fr-FR" sz="1600" i="1" dirty="0"/>
              <a:t> est le résultat du travail d'un projet européen financé dans le cadre d'Horizon 2020.</a:t>
            </a:r>
          </a:p>
          <a:p>
            <a:endParaRPr lang="fr-FR" dirty="0"/>
          </a:p>
          <a:p>
            <a:endParaRPr lang="fr-FR" dirty="0"/>
          </a:p>
        </p:txBody>
      </p:sp>
    </p:spTree>
    <p:extLst>
      <p:ext uri="{BB962C8B-B14F-4D97-AF65-F5344CB8AC3E}">
        <p14:creationId xmlns:p14="http://schemas.microsoft.com/office/powerpoint/2010/main" val="1704345796"/>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767</Words>
  <Application>Microsoft Office PowerPoint</Application>
  <PresentationFormat>Widescreen</PresentationFormat>
  <Paragraphs>47</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Source Sans Pro</vt:lpstr>
      <vt:lpstr>Tahoma</vt:lpstr>
      <vt:lpstr>Roboto Slab</vt:lpstr>
      <vt:lpstr>Georgia</vt:lpstr>
      <vt:lpstr>Lysander template</vt:lpstr>
      <vt:lpstr>Vérification des faits</vt:lpstr>
      <vt:lpstr>Qu'est-ce que la vérification des faits ? </vt:lpstr>
      <vt:lpstr> Comment vérifier un site web</vt:lpstr>
      <vt:lpstr> Comment vérifier un site web</vt:lpstr>
      <vt:lpstr> Comment vérifier une image</vt:lpstr>
      <vt:lpstr>Recherche d'images inversées</vt:lpstr>
      <vt:lpstr> Comment vérifier une vidéo</vt:lpstr>
      <vt:lpstr>Comment fragmenter une vidéo</vt:lpstr>
      <vt:lpstr> Vérification de vidéo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E-seniors</dc:creator>
  <cp:lastModifiedBy>FIPL26</cp:lastModifiedBy>
  <cp:revision>23</cp:revision>
  <dcterms:modified xsi:type="dcterms:W3CDTF">2020-10-01T09:36:54Z</dcterms:modified>
</cp:coreProperties>
</file>