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83" r:id="rId3"/>
    <p:sldId id="285" r:id="rId4"/>
    <p:sldId id="286" r:id="rId5"/>
    <p:sldId id="287" r:id="rId6"/>
    <p:sldId id="288" r:id="rId7"/>
    <p:sldId id="289" r:id="rId8"/>
    <p:sldId id="290" r:id="rId9"/>
    <p:sldId id="291" r:id="rId10"/>
    <p:sldId id="292" r:id="rId11"/>
    <p:sldId id="293" r:id="rId12"/>
  </p:sldIdLst>
  <p:sldSz cx="12192000" cy="6858000"/>
  <p:notesSz cx="6858000" cy="9144000"/>
  <p:embeddedFontLst>
    <p:embeddedFont>
      <p:font typeface="Georgia" panose="02040502050405020303" pitchFamily="18" charset="0"/>
      <p:regular r:id="rId14"/>
      <p:bold r:id="rId15"/>
      <p:italic r:id="rId16"/>
      <p:boldItalic r:id="rId17"/>
    </p:embeddedFont>
    <p:embeddedFont>
      <p:font typeface="Roboto Slab" panose="020B0604020202020204" charset="0"/>
      <p:regular r:id="rId18"/>
      <p:bold r:id="rId19"/>
    </p:embeddedFont>
    <p:embeddedFont>
      <p:font typeface="Source Sans Pro" panose="020B0503030403020204" pitchFamily="34"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812241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15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3498140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823182" y="4884206"/>
            <a:ext cx="7492072" cy="961513"/>
          </a:xfrm>
          <a:prstGeom prst="rect">
            <a:avLst/>
          </a:prstGeom>
          <a:ln>
            <a:noFill/>
          </a:ln>
        </p:spPr>
        <p:txBody>
          <a:bodyPr spcFirstLastPara="1" wrap="square" lIns="91425" tIns="91425" rIns="91425" bIns="91425" anchor="b" anchorCtr="0">
            <a:noAutofit/>
          </a:bodyPr>
          <a:lstStyle/>
          <a:p>
            <a:pPr algn="ctr"/>
            <a:r>
              <a:rPr lang="el-GR" dirty="0">
                <a:latin typeface="+mn-lt"/>
              </a:rPr>
              <a:t>Τι είναι ο εξτρεμισμός</a:t>
            </a:r>
            <a:r>
              <a:rPr lang="en" dirty="0">
                <a:latin typeface="+mn-lt"/>
              </a:rPr>
              <a:t>  </a:t>
            </a:r>
            <a:endParaRPr dirty="0">
              <a:latin typeface="+mn-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el-GR" dirty="0">
                <a:solidFill>
                  <a:schemeClr val="tx1"/>
                </a:solidFill>
              </a:rPr>
              <a:t>Τέλος</a:t>
            </a:r>
            <a:r>
              <a:rPr lang="fr-FR" dirty="0">
                <a:solidFill>
                  <a:schemeClr val="tx1"/>
                </a:solidFill>
              </a:rPr>
              <a:t>, </a:t>
            </a:r>
            <a:r>
              <a:rPr lang="el-GR" dirty="0">
                <a:solidFill>
                  <a:schemeClr val="tx1"/>
                </a:solidFill>
              </a:rPr>
              <a:t>αυτή την έχετε δει;</a:t>
            </a:r>
            <a:endParaRPr lang="fr-FR" dirty="0">
              <a:solidFill>
                <a:schemeClr val="tx1"/>
              </a:solidFill>
            </a:endParaRPr>
          </a:p>
        </p:txBody>
      </p:sp>
      <p:pic>
        <p:nvPicPr>
          <p:cNvPr id="5122" name="Picture 2" descr="Résultat de recherche d'images pour &quot;the east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303" y="983226"/>
            <a:ext cx="4019754" cy="535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3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l-GR" b="1" dirty="0">
                <a:solidFill>
                  <a:schemeClr val="tx1"/>
                </a:solidFill>
              </a:rPr>
              <a:t>Προσπάθεια ορισμού</a:t>
            </a:r>
          </a:p>
        </p:txBody>
      </p:sp>
      <p:sp>
        <p:nvSpPr>
          <p:cNvPr id="3" name="Espace réservé du texte 2"/>
          <p:cNvSpPr>
            <a:spLocks noGrp="1"/>
          </p:cNvSpPr>
          <p:nvPr>
            <p:ph type="body" idx="1"/>
          </p:nvPr>
        </p:nvSpPr>
        <p:spPr/>
        <p:txBody>
          <a:bodyPr/>
          <a:lstStyle/>
          <a:p>
            <a:pPr marL="50800" indent="0" algn="just">
              <a:buNone/>
            </a:pPr>
            <a:r>
              <a:rPr lang="el-GR" dirty="0"/>
              <a:t>Το λεξικό του </a:t>
            </a:r>
            <a:r>
              <a:rPr lang="fr-FR" dirty="0"/>
              <a:t>Cambridge </a:t>
            </a:r>
            <a:r>
              <a:rPr lang="el-GR" dirty="0"/>
              <a:t>ορίζει τη ριζοσπαστικοποίηση ως «τη </a:t>
            </a:r>
            <a:r>
              <a:rPr lang="el-GR" b="1" dirty="0"/>
              <a:t>δράση</a:t>
            </a:r>
            <a:r>
              <a:rPr lang="el-GR" dirty="0"/>
              <a:t> ή τη </a:t>
            </a:r>
            <a:r>
              <a:rPr lang="el-GR" b="1" dirty="0"/>
              <a:t>διαδικασία</a:t>
            </a:r>
            <a:r>
              <a:rPr lang="el-GR" dirty="0"/>
              <a:t> μέσω της οποίας γίνεται κάποιος πιο ριζοσπαστικός (= ακραίος) στις </a:t>
            </a:r>
            <a:r>
              <a:rPr lang="el-GR" b="1" dirty="0"/>
              <a:t>πολιτικές</a:t>
            </a:r>
            <a:r>
              <a:rPr lang="el-GR" dirty="0"/>
              <a:t> ή </a:t>
            </a:r>
            <a:r>
              <a:rPr lang="el-GR" b="1" dirty="0"/>
              <a:t>θρησκευτικές</a:t>
            </a:r>
            <a:r>
              <a:rPr lang="el-GR" dirty="0"/>
              <a:t> του πεποιθήσεις. »</a:t>
            </a:r>
          </a:p>
          <a:p>
            <a:pPr marL="50800" indent="0" algn="just">
              <a:buNone/>
            </a:pPr>
            <a:endParaRPr lang="el-GR" dirty="0"/>
          </a:p>
          <a:p>
            <a:pPr marL="50800" indent="0" algn="just">
              <a:buNone/>
            </a:pPr>
            <a:r>
              <a:rPr lang="el-GR" dirty="0"/>
              <a:t>Το Κέντρο Πρόληψης της Ριζοσπαστικοποίησης που οδηγεί στη Βία έχει εντοπίσει 4 διαφορετικά είδη εξτρεμισμού</a:t>
            </a:r>
            <a:r>
              <a:rPr lang="fr-FR" dirty="0"/>
              <a:t>.</a:t>
            </a:r>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p:txBody>
      </p:sp>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el-GR" b="1" dirty="0">
                <a:solidFill>
                  <a:schemeClr val="tx1"/>
                </a:solidFill>
              </a:rPr>
              <a:t>Δεξιός εξτρεμισμός</a:t>
            </a:r>
            <a:endParaRPr lang="fr-FR" b="1" dirty="0">
              <a:solidFill>
                <a:schemeClr val="tx1"/>
              </a:solidFill>
            </a:endParaRPr>
          </a:p>
        </p:txBody>
      </p:sp>
      <p:sp>
        <p:nvSpPr>
          <p:cNvPr id="3" name="Espace réservé du texte 2"/>
          <p:cNvSpPr>
            <a:spLocks noGrp="1"/>
          </p:cNvSpPr>
          <p:nvPr>
            <p:ph type="body" idx="1"/>
          </p:nvPr>
        </p:nvSpPr>
        <p:spPr/>
        <p:txBody>
          <a:bodyPr/>
          <a:lstStyle/>
          <a:p>
            <a:pPr marL="50800" indent="0" algn="just">
              <a:buNone/>
            </a:pPr>
            <a:r>
              <a:rPr lang="el-GR" sz="2400" dirty="0"/>
              <a:t>Μία μορφή ριζοσπαστικοποίησης που σχετίζεται με τον </a:t>
            </a:r>
            <a:r>
              <a:rPr lang="el-GR" sz="2400" b="1" dirty="0"/>
              <a:t>φασισμό, τον ρατσισμό</a:t>
            </a:r>
            <a:r>
              <a:rPr lang="en-GB" sz="2400" b="1" dirty="0"/>
              <a:t> </a:t>
            </a:r>
            <a:r>
              <a:rPr lang="el-GR" sz="2400" b="1" dirty="0"/>
              <a:t>και τον </a:t>
            </a:r>
            <a:r>
              <a:rPr lang="el-GR" sz="2400" b="1" dirty="0" err="1"/>
              <a:t>υπερεθνικισμό</a:t>
            </a:r>
            <a:r>
              <a:rPr lang="el-GR" sz="2400" dirty="0"/>
              <a:t>.</a:t>
            </a:r>
          </a:p>
          <a:p>
            <a:pPr marL="50800" indent="0" algn="just">
              <a:buNone/>
            </a:pPr>
            <a:r>
              <a:rPr lang="el-GR" sz="2400" dirty="0"/>
              <a:t> Αυτή η μορφή ριζοσπαστικοποίησης χαρακτηρίζεται από τη </a:t>
            </a:r>
            <a:r>
              <a:rPr lang="el-GR" sz="2400" b="1" dirty="0"/>
              <a:t>βίαιη υπεράσπιση μιας φυλετικής, </a:t>
            </a:r>
            <a:r>
              <a:rPr lang="el-GR" sz="2400" b="1" dirty="0" err="1"/>
              <a:t>εθνοτικής</a:t>
            </a:r>
            <a:r>
              <a:rPr lang="el-GR" sz="2400" b="1" dirty="0"/>
              <a:t> ή </a:t>
            </a:r>
            <a:r>
              <a:rPr lang="el-GR" sz="2400" b="1" dirty="0" err="1"/>
              <a:t>ψευδο</a:t>
            </a:r>
            <a:r>
              <a:rPr lang="el-GR" sz="2400" b="1" dirty="0"/>
              <a:t>-εθνικής ταυτότητας </a:t>
            </a:r>
            <a:r>
              <a:rPr lang="el-GR" sz="2400" dirty="0"/>
              <a:t>και συνδέεται επίσης με τη ριζοσπαστική εχθρότητα έναντι των κρατικών αρχών, των μειονοτήτων, των μεταναστών και/ή των αριστερών πολιτικών ομάδων</a:t>
            </a:r>
            <a:r>
              <a:rPr lang="en-US" sz="2400" dirty="0"/>
              <a:t>.</a:t>
            </a:r>
            <a:endParaRPr lang="fr-FR" sz="2400" dirty="0"/>
          </a:p>
        </p:txBody>
      </p:sp>
    </p:spTree>
    <p:extLst>
      <p:ext uri="{BB962C8B-B14F-4D97-AF65-F5344CB8AC3E}">
        <p14:creationId xmlns:p14="http://schemas.microsoft.com/office/powerpoint/2010/main" val="310087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el-GR" dirty="0"/>
              <a:t>Έχετε δει αυτήν την ταινία;</a:t>
            </a:r>
            <a:endParaRPr lang="fr-FR" dirty="0"/>
          </a:p>
        </p:txBody>
      </p:sp>
      <p:pic>
        <p:nvPicPr>
          <p:cNvPr id="1026" name="Picture 2" descr="Résultat de recherche d'images pour &quot;american history x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276" y="953728"/>
            <a:ext cx="3638532" cy="535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2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l-GR" b="1" dirty="0" err="1">
                <a:solidFill>
                  <a:schemeClr val="tx1"/>
                </a:solidFill>
              </a:rPr>
              <a:t>Πολιτικο</a:t>
            </a:r>
            <a:r>
              <a:rPr lang="el-GR" b="1" dirty="0">
                <a:solidFill>
                  <a:schemeClr val="tx1"/>
                </a:solidFill>
              </a:rPr>
              <a:t>-θρησκευτικός εξτρεμισμός</a:t>
            </a:r>
            <a:br>
              <a:rPr lang="el-GR" b="1" dirty="0">
                <a:solidFill>
                  <a:schemeClr val="tx1"/>
                </a:solidFill>
              </a:rPr>
            </a:br>
            <a:endParaRPr lang="fr-FR" b="1" dirty="0">
              <a:solidFill>
                <a:schemeClr val="tx1"/>
              </a:solidFill>
            </a:endParaRPr>
          </a:p>
        </p:txBody>
      </p:sp>
      <p:sp>
        <p:nvSpPr>
          <p:cNvPr id="3" name="Espace réservé du texte 2"/>
          <p:cNvSpPr>
            <a:spLocks noGrp="1"/>
          </p:cNvSpPr>
          <p:nvPr>
            <p:ph type="body" idx="1"/>
          </p:nvPr>
        </p:nvSpPr>
        <p:spPr>
          <a:xfrm>
            <a:off x="4270733" y="1065290"/>
            <a:ext cx="6913600" cy="4899600"/>
          </a:xfrm>
        </p:spPr>
        <p:txBody>
          <a:bodyPr/>
          <a:lstStyle/>
          <a:p>
            <a:pPr marL="50800" indent="0" algn="just">
              <a:buNone/>
            </a:pPr>
            <a:r>
              <a:rPr lang="el-GR" dirty="0"/>
              <a:t>Μια μορφή ριζοσπαστικοποίησης που σχετίζεται με μια </a:t>
            </a:r>
            <a:r>
              <a:rPr lang="el-GR" b="1" dirty="0"/>
              <a:t>πολιτική ερμηνεία της θρησκείας </a:t>
            </a:r>
            <a:r>
              <a:rPr lang="el-GR" dirty="0"/>
              <a:t>και της άμυνας, με βίαια μέσα, μιας θρησκευτικής ταυτότητας που θεωρείται ότι δέχεται επίθεση (μέσω διεθνών συγκρούσεων, εξωτερικής πολιτικής, κοινωνικών συζητήσεων κ.λπ.).</a:t>
            </a:r>
          </a:p>
          <a:p>
            <a:pPr marL="50800" indent="0" algn="just">
              <a:buNone/>
            </a:pPr>
            <a:endParaRPr lang="el-GR" dirty="0"/>
          </a:p>
          <a:p>
            <a:pPr marL="50800" indent="0" algn="just">
              <a:buNone/>
            </a:pPr>
            <a:r>
              <a:rPr lang="el-GR" dirty="0"/>
              <a:t>Οποιαδήποτε θρησκεία μπορεί να γεννήσει αυτόν τον τύπο βίαιης ριζοσπαστικοποίησης</a:t>
            </a:r>
            <a:r>
              <a:rPr lang="en-US" dirty="0"/>
              <a:t>.</a:t>
            </a:r>
            <a:endParaRPr lang="fr-FR" dirty="0"/>
          </a:p>
        </p:txBody>
      </p:sp>
    </p:spTree>
    <p:extLst>
      <p:ext uri="{BB962C8B-B14F-4D97-AF65-F5344CB8AC3E}">
        <p14:creationId xmlns:p14="http://schemas.microsoft.com/office/powerpoint/2010/main" val="10018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el-GR" dirty="0"/>
              <a:t>Και αυτή;</a:t>
            </a:r>
            <a:endParaRPr lang="fr-FR" dirty="0"/>
          </a:p>
        </p:txBody>
      </p:sp>
      <p:pic>
        <p:nvPicPr>
          <p:cNvPr id="2050" name="Picture 2" descr="Résultat de recherche d'images pour &quot;united 93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561" y="968478"/>
            <a:ext cx="3719307" cy="534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8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b="1" dirty="0">
                <a:solidFill>
                  <a:schemeClr val="tx1"/>
                </a:solidFill>
              </a:rPr>
            </a:br>
            <a:r>
              <a:rPr lang="el-GR" b="1" dirty="0">
                <a:solidFill>
                  <a:schemeClr val="tx1"/>
                </a:solidFill>
              </a:rPr>
              <a:t>Αριστερός εξτρεμισμός</a:t>
            </a:r>
            <a:br>
              <a:rPr lang="el-GR" b="1" dirty="0">
                <a:solidFill>
                  <a:schemeClr val="tx1"/>
                </a:solidFill>
              </a:rPr>
            </a:br>
            <a:endParaRPr lang="fr-FR" b="1" dirty="0">
              <a:solidFill>
                <a:schemeClr val="tx1"/>
              </a:solidFill>
            </a:endParaRPr>
          </a:p>
        </p:txBody>
      </p:sp>
      <p:sp>
        <p:nvSpPr>
          <p:cNvPr id="3" name="Espace réservé du texte 2"/>
          <p:cNvSpPr>
            <a:spLocks noGrp="1"/>
          </p:cNvSpPr>
          <p:nvPr>
            <p:ph type="body" idx="1"/>
          </p:nvPr>
        </p:nvSpPr>
        <p:spPr>
          <a:xfrm>
            <a:off x="4270733" y="1099334"/>
            <a:ext cx="6913600" cy="5005515"/>
          </a:xfrm>
        </p:spPr>
        <p:txBody>
          <a:bodyPr/>
          <a:lstStyle/>
          <a:p>
            <a:pPr marL="50800" indent="0" algn="just">
              <a:buNone/>
            </a:pPr>
            <a:r>
              <a:rPr lang="el-GR" sz="2400" dirty="0"/>
              <a:t>Μια μορφή ριζοσπαστικοποίησης που επικεντρώνεται πρωτίστως σε </a:t>
            </a:r>
            <a:r>
              <a:rPr lang="el-GR" sz="2400" b="1" dirty="0" err="1"/>
              <a:t>αντι</a:t>
            </a:r>
            <a:r>
              <a:rPr lang="el-GR" sz="2400" b="1" dirty="0"/>
              <a:t>-καπιταλιστικά</a:t>
            </a:r>
            <a:r>
              <a:rPr lang="el-GR" sz="2400" dirty="0"/>
              <a:t> αιτήματα και εκκλήσεις για τον μετασχηματισμό πολιτικών συστημάτων που θεωρούνται υπεύθυνα για την παραγωγή κοινωνικών ανισοτήτων, και η οποία μπορεί τελικά να χρησιμοποιεί βίαια μέσα για την προώθηση του σκοπού της.</a:t>
            </a:r>
          </a:p>
          <a:p>
            <a:pPr marL="50800" indent="0" algn="just">
              <a:buNone/>
            </a:pPr>
            <a:r>
              <a:rPr lang="el-GR" sz="2400" dirty="0"/>
              <a:t>Αυτή η κατηγορία περιλαμβάνει αναρχικές, μαοϊκές, τροτσκιστικές και μαρξιστικές-λενινιστικές ομάδες που χρησιμοποιούν βία για να υποστηρίξουν τον σκοπό τους</a:t>
            </a:r>
            <a:r>
              <a:rPr lang="en-US" sz="2400" dirty="0"/>
              <a:t>.</a:t>
            </a:r>
            <a:endParaRPr lang="fr-FR" sz="2400" dirty="0"/>
          </a:p>
        </p:txBody>
      </p:sp>
    </p:spTree>
    <p:extLst>
      <p:ext uri="{BB962C8B-B14F-4D97-AF65-F5344CB8AC3E}">
        <p14:creationId xmlns:p14="http://schemas.microsoft.com/office/powerpoint/2010/main" val="366520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el-GR" dirty="0"/>
              <a:t>Και αυτή;</a:t>
            </a:r>
            <a:endParaRPr lang="fr-FR" dirty="0"/>
          </a:p>
        </p:txBody>
      </p:sp>
      <p:pic>
        <p:nvPicPr>
          <p:cNvPr id="3074" name="Picture 2" descr="Résultat de recherche d'images pour &quot;the death of staline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774" y="934064"/>
            <a:ext cx="3678141" cy="544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7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l-GR" b="1" dirty="0" err="1">
                <a:solidFill>
                  <a:schemeClr val="tx1"/>
                </a:solidFill>
              </a:rPr>
              <a:t>Μονοθεματικός</a:t>
            </a:r>
            <a:r>
              <a:rPr lang="el-GR" b="1" dirty="0">
                <a:solidFill>
                  <a:schemeClr val="tx1"/>
                </a:solidFill>
              </a:rPr>
              <a:t> Εξτρεμισμός</a:t>
            </a:r>
            <a:endParaRPr lang="fr-FR" b="1" dirty="0">
              <a:solidFill>
                <a:schemeClr val="tx1"/>
              </a:solidFill>
            </a:endParaRPr>
          </a:p>
        </p:txBody>
      </p:sp>
      <p:sp>
        <p:nvSpPr>
          <p:cNvPr id="3" name="Espace réservé du texte 2"/>
          <p:cNvSpPr>
            <a:spLocks noGrp="1"/>
          </p:cNvSpPr>
          <p:nvPr>
            <p:ph type="body" idx="1"/>
          </p:nvPr>
        </p:nvSpPr>
        <p:spPr>
          <a:xfrm>
            <a:off x="3883742" y="801384"/>
            <a:ext cx="7300591" cy="5303466"/>
          </a:xfrm>
        </p:spPr>
        <p:txBody>
          <a:bodyPr/>
          <a:lstStyle/>
          <a:p>
            <a:pPr marL="50800" indent="0" algn="just">
              <a:buNone/>
            </a:pPr>
            <a:r>
              <a:rPr lang="el-GR" sz="2000" dirty="0"/>
              <a:t>Μια μορφή ριζοσπαστικοποίησης που βασίζεται ουσιαστικά σε </a:t>
            </a:r>
            <a:r>
              <a:rPr lang="el-GR" sz="2000" b="1" dirty="0"/>
              <a:t>ένα μόνο ζήτημα</a:t>
            </a:r>
            <a:r>
              <a:rPr lang="el-GR" sz="2000" dirty="0"/>
              <a:t>. Αυτή η κατηγορία περιλαμβάνει: </a:t>
            </a:r>
            <a:r>
              <a:rPr lang="el-GR" sz="2000" b="1" dirty="0"/>
              <a:t>ριζοσπαστικές περιβαλλοντικές ομάδες </a:t>
            </a:r>
            <a:r>
              <a:rPr lang="el-GR" sz="2000" dirty="0"/>
              <a:t>ή </a:t>
            </a:r>
            <a:r>
              <a:rPr lang="el-GR" sz="2000" b="1" dirty="0"/>
              <a:t>ομάδες δικαιωμάτων των ζώων</a:t>
            </a:r>
            <a:r>
              <a:rPr lang="el-GR" sz="2000" dirty="0"/>
              <a:t>, εξτρεμιστές </a:t>
            </a:r>
            <a:r>
              <a:rPr lang="el-GR" sz="2000" b="1" dirty="0"/>
              <a:t>κατά της άμβλωσης</a:t>
            </a:r>
            <a:r>
              <a:rPr lang="el-GR" sz="2000" dirty="0"/>
              <a:t>, ορισμένα </a:t>
            </a:r>
            <a:r>
              <a:rPr lang="el-GR" sz="2000" b="1" dirty="0" err="1"/>
              <a:t>αντι</a:t>
            </a:r>
            <a:r>
              <a:rPr lang="el-GR" sz="2000" b="1" dirty="0"/>
              <a:t>-ομοφυλοφιλικά/</a:t>
            </a:r>
            <a:r>
              <a:rPr lang="el-GR" sz="2000" b="1" dirty="0" err="1"/>
              <a:t>αντι</a:t>
            </a:r>
            <a:r>
              <a:rPr lang="el-GR" sz="2000" b="1" dirty="0"/>
              <a:t>-φεμινιστικά </a:t>
            </a:r>
            <a:r>
              <a:rPr lang="el-GR" sz="2000" dirty="0"/>
              <a:t>κινήματα και </a:t>
            </a:r>
            <a:r>
              <a:rPr lang="el-GR" sz="2000" dirty="0" err="1"/>
              <a:t>υπερ</a:t>
            </a:r>
            <a:r>
              <a:rPr lang="el-GR" sz="2000" dirty="0"/>
              <a:t>-ατομικιστικά ή ανεξάρτητα εξτρεμιστικά κινήματα (όπως το </a:t>
            </a:r>
            <a:r>
              <a:rPr lang="en-US" sz="2000" dirty="0"/>
              <a:t>Free Men on the Land </a:t>
            </a:r>
            <a:r>
              <a:rPr lang="el-GR" sz="2000" dirty="0"/>
              <a:t>και οι κυρίαρχοι πολίτες) που χρησιμοποιούν βία για προωθούν τους σκοπούς τους.</a:t>
            </a:r>
          </a:p>
          <a:p>
            <a:pPr marL="50800" indent="0" algn="just">
              <a:buNone/>
            </a:pPr>
            <a:endParaRPr lang="el-GR" sz="2000" dirty="0"/>
          </a:p>
          <a:p>
            <a:pPr marL="50800" indent="0" algn="just">
              <a:buNone/>
            </a:pPr>
            <a:r>
              <a:rPr lang="el-GR" sz="2000" dirty="0" err="1"/>
              <a:t>Κατ</a:t>
            </a:r>
            <a:r>
              <a:rPr lang="en-US" sz="2000" dirty="0" err="1"/>
              <a:t>ά</a:t>
            </a:r>
            <a:r>
              <a:rPr lang="el-GR" sz="2000" dirty="0"/>
              <a:t> </a:t>
            </a:r>
            <a:r>
              <a:rPr lang="el-GR" sz="2000" dirty="0" err="1"/>
              <a:t>συρροήν</a:t>
            </a:r>
            <a:r>
              <a:rPr lang="el-GR" sz="2000" dirty="0"/>
              <a:t> δολοφόνοι των οποίων τα κίνητρα είναι εν μέρει ή εξ ολοκλήρου ιδεολογικά μπορούν επίσης να εμπίπτουν σε αυτήν την κατηγορία</a:t>
            </a:r>
            <a:r>
              <a:rPr lang="en-US" sz="2000" dirty="0"/>
              <a:t>.</a:t>
            </a:r>
            <a:endParaRPr lang="fr-FR" sz="2000" dirty="0"/>
          </a:p>
        </p:txBody>
      </p:sp>
    </p:spTree>
    <p:extLst>
      <p:ext uri="{BB962C8B-B14F-4D97-AF65-F5344CB8AC3E}">
        <p14:creationId xmlns:p14="http://schemas.microsoft.com/office/powerpoint/2010/main" val="1347668710"/>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409</Words>
  <Application>Microsoft Office PowerPoint</Application>
  <PresentationFormat>Widescreen</PresentationFormat>
  <Paragraphs>27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Source Sans Pro</vt:lpstr>
      <vt:lpstr>Tahoma</vt:lpstr>
      <vt:lpstr>Roboto Slab</vt:lpstr>
      <vt:lpstr>Georgia</vt:lpstr>
      <vt:lpstr>Lysander template</vt:lpstr>
      <vt:lpstr>Τι είναι ο εξτρεμισμός  </vt:lpstr>
      <vt:lpstr>Προσπάθεια ορισμού</vt:lpstr>
      <vt:lpstr> Δεξιός εξτρεμισμός</vt:lpstr>
      <vt:lpstr> Έχετε δει αυτήν την ταινία;</vt:lpstr>
      <vt:lpstr>Πολιτικο-θρησκευτικός εξτρεμισμός </vt:lpstr>
      <vt:lpstr> Και αυτή;</vt:lpstr>
      <vt:lpstr> Αριστερός εξτρεμισμός </vt:lpstr>
      <vt:lpstr> Και αυτή;</vt:lpstr>
      <vt:lpstr>Μονοθεματικός Εξτρεμισμός</vt:lpstr>
      <vt:lpstr> Τέλος, αυτή την έχετε δει;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18</cp:revision>
  <dcterms:modified xsi:type="dcterms:W3CDTF">2020-10-01T09:40:17Z</dcterms:modified>
</cp:coreProperties>
</file>