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g"/>
  <Override PartName="/ppt/media/image10.jpg" ContentType="image/jpg"/>
  <Override PartName="/ppt/media/image11.jpg" ContentType="image/jpg"/>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3"/>
  </p:notesMasterIdLst>
  <p:sldIdLst>
    <p:sldId id="256" r:id="rId2"/>
    <p:sldId id="283" r:id="rId3"/>
    <p:sldId id="285" r:id="rId4"/>
    <p:sldId id="286" r:id="rId5"/>
    <p:sldId id="287" r:id="rId6"/>
    <p:sldId id="288" r:id="rId7"/>
    <p:sldId id="289" r:id="rId8"/>
    <p:sldId id="290" r:id="rId9"/>
    <p:sldId id="291" r:id="rId10"/>
    <p:sldId id="292" r:id="rId11"/>
    <p:sldId id="293" r:id="rId12"/>
  </p:sldIdLst>
  <p:sldSz cx="12192000" cy="6858000"/>
  <p:notesSz cx="6858000" cy="9144000"/>
  <p:embeddedFontLst>
    <p:embeddedFont>
      <p:font typeface="Georgia" panose="02040502050405020303" pitchFamily="18" charset="0"/>
      <p:regular r:id="rId14"/>
      <p:bold r:id="rId15"/>
      <p:italic r:id="rId16"/>
      <p:boldItalic r:id="rId17"/>
    </p:embeddedFont>
    <p:embeddedFont>
      <p:font typeface="Roboto Slab" panose="020B0604020202020204" charset="0"/>
      <p:regular r:id="rId18"/>
      <p:bold r:id="rId19"/>
    </p:embeddedFont>
    <p:embeddedFont>
      <p:font typeface="Source Sans Pro" panose="020B0503030403020204" pitchFamily="34" charset="0"/>
      <p:regular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2" d="100"/>
          <a:sy n="62" d="100"/>
        </p:scale>
        <p:origin x="78"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842459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189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bg1"/>
        </a:solidFill>
        <a:effectLst/>
      </p:bgPr>
    </p:bg>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368984" y="3034985"/>
            <a:ext cx="6934201"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160712" y="3064633"/>
            <a:ext cx="6959602" cy="677934"/>
          </a:xfrm>
          <a:prstGeom prst="rect">
            <a:avLst/>
          </a:prstGeom>
        </p:spPr>
      </p:pic>
    </p:spTree>
    <p:extLst>
      <p:ext uri="{BB962C8B-B14F-4D97-AF65-F5344CB8AC3E}">
        <p14:creationId xmlns:p14="http://schemas.microsoft.com/office/powerpoint/2010/main" val="3329695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6.emf"/><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png"/><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jpg"/><Relationship Id="rId9" Type="http://schemas.openxmlformats.org/officeDocument/2006/relationships/hyperlink" Target="https://creativecommons.org/licenses/by/4.0/deed.de" TargetMode="External"/><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2938685" y="4556947"/>
            <a:ext cx="7492072" cy="961513"/>
          </a:xfrm>
          <a:prstGeom prst="rect">
            <a:avLst/>
          </a:prstGeom>
          <a:ln>
            <a:noFill/>
          </a:ln>
        </p:spPr>
        <p:txBody>
          <a:bodyPr spcFirstLastPara="1" wrap="square" lIns="91425" tIns="91425" rIns="91425" bIns="91425" anchor="b" anchorCtr="0">
            <a:noAutofit/>
          </a:bodyPr>
          <a:lstStyle/>
          <a:p>
            <a:pPr algn="ctr"/>
            <a:r>
              <a:rPr lang="en" sz="4400" b="1" dirty="0">
                <a:latin typeface="+mj-lt"/>
              </a:rPr>
              <a:t>Co je extremismus?</a:t>
            </a:r>
            <a:endParaRPr sz="4400" b="1" dirty="0">
              <a:latin typeface="+mj-lt"/>
            </a:endParaRPr>
          </a:p>
        </p:txBody>
      </p:sp>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2030470" y="0"/>
            <a:ext cx="9077496" cy="39068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1832" y="983226"/>
            <a:ext cx="2808800" cy="1054769"/>
          </a:xfrm>
        </p:spPr>
        <p:txBody>
          <a:bodyPr/>
          <a:lstStyle/>
          <a:p>
            <a:r>
              <a:rPr lang="cs-CZ" b="1" dirty="0">
                <a:solidFill>
                  <a:schemeClr val="tx1"/>
                </a:solidFill>
              </a:rPr>
              <a:t>Určitě zhlédněte tento film</a:t>
            </a:r>
            <a:endParaRPr lang="fr-FR" b="1" dirty="0">
              <a:solidFill>
                <a:schemeClr val="tx1"/>
              </a:solidFill>
            </a:endParaRPr>
          </a:p>
        </p:txBody>
      </p:sp>
      <p:pic>
        <p:nvPicPr>
          <p:cNvPr id="5122" name="Picture 2" descr="Résultat de recherche d'images pour &quot;the east pos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303" y="983226"/>
            <a:ext cx="4019754" cy="535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3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9722" y="1018837"/>
            <a:ext cx="2291882" cy="1309200"/>
          </a:xfrm>
        </p:spPr>
        <p:txBody>
          <a:bodyPr/>
          <a:lstStyle/>
          <a:p>
            <a:br>
              <a:rPr lang="fr-FR" b="1" dirty="0">
                <a:solidFill>
                  <a:schemeClr val="tx1"/>
                </a:solidFill>
              </a:rPr>
            </a:br>
            <a:r>
              <a:rPr lang="cs-CZ" b="1" dirty="0">
                <a:solidFill>
                  <a:schemeClr val="tx1"/>
                </a:solidFill>
              </a:rPr>
              <a:t>D</a:t>
            </a:r>
            <a:r>
              <a:rPr lang="fr-FR" b="1" dirty="0">
                <a:solidFill>
                  <a:schemeClr val="tx1"/>
                </a:solidFill>
                <a:latin typeface="+mn-lt"/>
              </a:rPr>
              <a:t>efinic</a:t>
            </a:r>
            <a:r>
              <a:rPr lang="cs-CZ" b="1" dirty="0">
                <a:solidFill>
                  <a:schemeClr val="tx1"/>
                </a:solidFill>
                <a:latin typeface="+mn-lt"/>
              </a:rPr>
              <a:t>e</a:t>
            </a:r>
            <a:endParaRPr lang="fr-FR" b="1" dirty="0">
              <a:solidFill>
                <a:schemeClr val="tx1"/>
              </a:solidFill>
              <a:latin typeface="+mn-lt"/>
            </a:endParaRPr>
          </a:p>
        </p:txBody>
      </p:sp>
      <p:sp>
        <p:nvSpPr>
          <p:cNvPr id="3" name="Espace réservé du texte 2"/>
          <p:cNvSpPr>
            <a:spLocks noGrp="1"/>
          </p:cNvSpPr>
          <p:nvPr>
            <p:ph type="body" idx="1"/>
          </p:nvPr>
        </p:nvSpPr>
        <p:spPr>
          <a:xfrm>
            <a:off x="3975234" y="1205250"/>
            <a:ext cx="7209099" cy="4899600"/>
          </a:xfrm>
        </p:spPr>
        <p:txBody>
          <a:bodyPr/>
          <a:lstStyle/>
          <a:p>
            <a:pPr marL="50800" indent="0" algn="just">
              <a:buNone/>
            </a:pPr>
            <a:r>
              <a:rPr lang="cs-CZ" dirty="0">
                <a:latin typeface="+mn-lt"/>
              </a:rPr>
              <a:t>Cambridžský slovník definuje radikalizaci jako akci nebo proces, díky němuž se někdo stává radikálnějším (= extrémním) ve svých politických, či náboženských přesvědčeních.</a:t>
            </a:r>
          </a:p>
          <a:p>
            <a:pPr marL="50800" indent="0" algn="just">
              <a:buNone/>
            </a:pPr>
            <a:endParaRPr lang="cs-CZ" dirty="0">
              <a:latin typeface="+mn-lt"/>
            </a:endParaRPr>
          </a:p>
          <a:p>
            <a:pPr marL="50800" indent="0" algn="just">
              <a:buNone/>
            </a:pPr>
            <a:r>
              <a:rPr lang="cs-CZ" dirty="0">
                <a:latin typeface="+mn-lt"/>
              </a:rPr>
              <a:t>Centrum pro prevenci radikalizace vedoucí k násilí identifikovalo 4 různé druhy extremismu.</a:t>
            </a:r>
            <a:endParaRPr lang="fr-FR" dirty="0">
              <a:latin typeface="+mn-lt"/>
            </a:endParaRPr>
          </a:p>
          <a:p>
            <a:pPr marL="50800" indent="0" algn="just">
              <a:buNone/>
            </a:pPr>
            <a:endParaRPr lang="fr-FR" dirty="0"/>
          </a:p>
          <a:p>
            <a:pPr marL="50800" indent="0" algn="just">
              <a:buNone/>
            </a:pPr>
            <a:endParaRPr lang="fr-FR" dirty="0"/>
          </a:p>
          <a:p>
            <a:pPr marL="50800" indent="0" algn="just">
              <a:buNone/>
            </a:pPr>
            <a:endParaRPr lang="fr-FR" dirty="0"/>
          </a:p>
        </p:txBody>
      </p:sp>
    </p:spTree>
    <p:extLst>
      <p:ext uri="{BB962C8B-B14F-4D97-AF65-F5344CB8AC3E}">
        <p14:creationId xmlns:p14="http://schemas.microsoft.com/office/powerpoint/2010/main" val="181262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3588" y="1010653"/>
            <a:ext cx="2503637" cy="1251284"/>
          </a:xfrm>
        </p:spPr>
        <p:txBody>
          <a:bodyPr/>
          <a:lstStyle/>
          <a:p>
            <a:br>
              <a:rPr lang="fr-FR" dirty="0"/>
            </a:br>
            <a:r>
              <a:rPr lang="fr-FR" b="1" dirty="0">
                <a:solidFill>
                  <a:schemeClr val="tx1"/>
                </a:solidFill>
              </a:rPr>
              <a:t>Pravicový extremismus</a:t>
            </a:r>
          </a:p>
        </p:txBody>
      </p:sp>
      <p:sp>
        <p:nvSpPr>
          <p:cNvPr id="3" name="Espace réservé du texte 2"/>
          <p:cNvSpPr>
            <a:spLocks noGrp="1"/>
          </p:cNvSpPr>
          <p:nvPr>
            <p:ph type="body" idx="1"/>
          </p:nvPr>
        </p:nvSpPr>
        <p:spPr>
          <a:xfrm>
            <a:off x="3859731" y="1568918"/>
            <a:ext cx="7324602" cy="4512156"/>
          </a:xfrm>
        </p:spPr>
        <p:txBody>
          <a:bodyPr/>
          <a:lstStyle/>
          <a:p>
            <a:pPr marL="50800" indent="0" algn="just">
              <a:buNone/>
            </a:pPr>
            <a:r>
              <a:rPr lang="cs-CZ" dirty="0">
                <a:latin typeface="+mn-lt"/>
              </a:rPr>
              <a:t>Forma radikalizace spojená s fašismem, rasismem, </a:t>
            </a:r>
            <a:r>
              <a:rPr lang="cs-CZ" dirty="0" err="1">
                <a:latin typeface="+mn-lt"/>
              </a:rPr>
              <a:t>supremacismem</a:t>
            </a:r>
            <a:r>
              <a:rPr lang="cs-CZ" dirty="0">
                <a:latin typeface="+mn-lt"/>
              </a:rPr>
              <a:t> a ultranacionalismem.</a:t>
            </a:r>
          </a:p>
          <a:p>
            <a:pPr marL="50800" indent="0" algn="just">
              <a:buNone/>
            </a:pPr>
            <a:r>
              <a:rPr lang="cs-CZ" dirty="0">
                <a:latin typeface="+mn-lt"/>
              </a:rPr>
              <a:t>Tato forma radikalizace je charakterizována násilnou obranou rasové, etnické, nebo </a:t>
            </a:r>
            <a:r>
              <a:rPr lang="cs-CZ" dirty="0" err="1">
                <a:latin typeface="+mn-lt"/>
              </a:rPr>
              <a:t>pseudonacionální</a:t>
            </a:r>
            <a:r>
              <a:rPr lang="cs-CZ" dirty="0">
                <a:latin typeface="+mn-lt"/>
              </a:rPr>
              <a:t> identity. Je také spojována s radikálním nepřátelstvím vůči státním orgánům, menšinám, přistěhovalcům, nebo levicovým politickým skupinám.</a:t>
            </a:r>
          </a:p>
        </p:txBody>
      </p:sp>
    </p:spTree>
    <p:extLst>
      <p:ext uri="{BB962C8B-B14F-4D97-AF65-F5344CB8AC3E}">
        <p14:creationId xmlns:p14="http://schemas.microsoft.com/office/powerpoint/2010/main" val="310087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4711" y="953728"/>
            <a:ext cx="2808800" cy="991402"/>
          </a:xfrm>
        </p:spPr>
        <p:txBody>
          <a:bodyPr/>
          <a:lstStyle/>
          <a:p>
            <a:r>
              <a:rPr lang="it-IT" b="1" dirty="0">
                <a:solidFill>
                  <a:schemeClr val="tx1"/>
                </a:solidFill>
              </a:rPr>
              <a:t>Už jste viděli tento film?</a:t>
            </a:r>
            <a:endParaRPr lang="fr-FR" b="1" dirty="0">
              <a:solidFill>
                <a:schemeClr val="tx1"/>
              </a:solidFill>
            </a:endParaRPr>
          </a:p>
        </p:txBody>
      </p:sp>
      <p:pic>
        <p:nvPicPr>
          <p:cNvPr id="1026" name="Picture 2" descr="Résultat de recherche d'images pour &quot;american history x pos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276" y="953728"/>
            <a:ext cx="3638532" cy="535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52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8523" y="995412"/>
            <a:ext cx="2858702" cy="1343526"/>
          </a:xfrm>
        </p:spPr>
        <p:txBody>
          <a:bodyPr/>
          <a:lstStyle/>
          <a:p>
            <a:pPr algn="just"/>
            <a:r>
              <a:rPr lang="fr-FR" b="1" dirty="0">
                <a:solidFill>
                  <a:schemeClr val="tx1"/>
                </a:solidFill>
              </a:rPr>
              <a:t>Politicko-náboženský extremismus</a:t>
            </a:r>
          </a:p>
        </p:txBody>
      </p:sp>
      <p:sp>
        <p:nvSpPr>
          <p:cNvPr id="3" name="Espace réservé du texte 2"/>
          <p:cNvSpPr>
            <a:spLocks noGrp="1"/>
          </p:cNvSpPr>
          <p:nvPr>
            <p:ph type="body" idx="1"/>
          </p:nvPr>
        </p:nvSpPr>
        <p:spPr>
          <a:xfrm>
            <a:off x="3782728" y="1503633"/>
            <a:ext cx="7334228" cy="4406278"/>
          </a:xfrm>
        </p:spPr>
        <p:txBody>
          <a:bodyPr/>
          <a:lstStyle/>
          <a:p>
            <a:pPr marL="50800" indent="0" algn="just">
              <a:buNone/>
            </a:pPr>
            <a:r>
              <a:rPr lang="cs-CZ" dirty="0">
                <a:latin typeface="+mn-lt"/>
              </a:rPr>
              <a:t>Forma radikalizace spojená s politickým výkladem náboženství a obranou násilné formy náboženské identity vnímané jako útok (prostřednictvím mezinárodních konfliktů, zahraniční politiky, sociálních debat apod.).</a:t>
            </a:r>
          </a:p>
          <a:p>
            <a:pPr marL="50800" indent="0" algn="just">
              <a:buNone/>
            </a:pPr>
            <a:endParaRPr lang="cs-CZ" dirty="0">
              <a:latin typeface="+mn-lt"/>
            </a:endParaRPr>
          </a:p>
          <a:p>
            <a:pPr marL="50800" indent="0" algn="just">
              <a:buNone/>
            </a:pPr>
            <a:r>
              <a:rPr lang="cs-CZ" dirty="0">
                <a:latin typeface="+mn-lt"/>
              </a:rPr>
              <a:t>K tomuto druhu násilné radikalizace se může dostat jakékoliv náboženství.</a:t>
            </a:r>
          </a:p>
        </p:txBody>
      </p:sp>
    </p:spTree>
    <p:extLst>
      <p:ext uri="{BB962C8B-B14F-4D97-AF65-F5344CB8AC3E}">
        <p14:creationId xmlns:p14="http://schemas.microsoft.com/office/powerpoint/2010/main" val="100188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6842" y="968478"/>
            <a:ext cx="2808800" cy="1020278"/>
          </a:xfrm>
        </p:spPr>
        <p:txBody>
          <a:bodyPr/>
          <a:lstStyle/>
          <a:p>
            <a:r>
              <a:rPr lang="cs-CZ" b="1" dirty="0">
                <a:solidFill>
                  <a:schemeClr val="tx1"/>
                </a:solidFill>
              </a:rPr>
              <a:t>U</a:t>
            </a:r>
            <a:r>
              <a:rPr lang="it-IT" b="1" dirty="0">
                <a:solidFill>
                  <a:schemeClr val="tx1"/>
                </a:solidFill>
              </a:rPr>
              <a:t>ž jste viděli tento film?</a:t>
            </a:r>
            <a:endParaRPr lang="fr-FR" dirty="0"/>
          </a:p>
        </p:txBody>
      </p:sp>
      <p:pic>
        <p:nvPicPr>
          <p:cNvPr id="2050" name="Picture 2" descr="Résultat de recherche d'images pour &quot;united 93 pos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561" y="968478"/>
            <a:ext cx="3719307" cy="534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8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525" y="952901"/>
            <a:ext cx="2894358" cy="1029903"/>
          </a:xfrm>
        </p:spPr>
        <p:txBody>
          <a:bodyPr/>
          <a:lstStyle/>
          <a:p>
            <a:r>
              <a:rPr lang="fr-FR" b="1" dirty="0">
                <a:solidFill>
                  <a:schemeClr val="tx1"/>
                </a:solidFill>
              </a:rPr>
              <a:t>Levicový extremismus</a:t>
            </a:r>
          </a:p>
        </p:txBody>
      </p:sp>
      <p:sp>
        <p:nvSpPr>
          <p:cNvPr id="3" name="Espace réservé du texte 2"/>
          <p:cNvSpPr>
            <a:spLocks noGrp="1"/>
          </p:cNvSpPr>
          <p:nvPr>
            <p:ph type="body" idx="1"/>
          </p:nvPr>
        </p:nvSpPr>
        <p:spPr>
          <a:xfrm>
            <a:off x="3936733" y="1205250"/>
            <a:ext cx="7247600" cy="4899600"/>
          </a:xfrm>
        </p:spPr>
        <p:txBody>
          <a:bodyPr/>
          <a:lstStyle/>
          <a:p>
            <a:pPr marL="50800" indent="0" algn="just">
              <a:buNone/>
            </a:pPr>
            <a:r>
              <a:rPr lang="cs-CZ" dirty="0">
                <a:latin typeface="+mn-lt"/>
              </a:rPr>
              <a:t>Forma radikalizace, která se zaměřuje především na antikapitalistické požadavky a vyžaduje transformaci politických systémů považovaných odpovědné za vytváření sociálních nerovností. Tato forma může nakonec použít násilné prostředky k dalšímu posílení její příčiny.</a:t>
            </a:r>
          </a:p>
          <a:p>
            <a:pPr marL="50800" indent="0" algn="just">
              <a:buNone/>
            </a:pPr>
            <a:r>
              <a:rPr lang="cs-CZ" dirty="0">
                <a:latin typeface="+mn-lt"/>
              </a:rPr>
              <a:t>Levicový extremismus zahrnuje anarchistické, maoistické, trockistické a marxisticko-leninistické skupiny, které násilí obhajují za svou věc.</a:t>
            </a:r>
          </a:p>
        </p:txBody>
      </p:sp>
    </p:spTree>
    <p:extLst>
      <p:ext uri="{BB962C8B-B14F-4D97-AF65-F5344CB8AC3E}">
        <p14:creationId xmlns:p14="http://schemas.microsoft.com/office/powerpoint/2010/main" val="366520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9958" y="944103"/>
            <a:ext cx="2808800" cy="981363"/>
          </a:xfrm>
        </p:spPr>
        <p:txBody>
          <a:bodyPr/>
          <a:lstStyle/>
          <a:p>
            <a:r>
              <a:rPr lang="cs-CZ" b="1" dirty="0">
                <a:solidFill>
                  <a:schemeClr val="tx1"/>
                </a:solidFill>
              </a:rPr>
              <a:t>Další film ke shlédnutí</a:t>
            </a:r>
            <a:endParaRPr lang="fr-FR" b="1" dirty="0">
              <a:solidFill>
                <a:schemeClr val="tx1"/>
              </a:solidFill>
            </a:endParaRPr>
          </a:p>
        </p:txBody>
      </p:sp>
      <p:pic>
        <p:nvPicPr>
          <p:cNvPr id="3074" name="Picture 2" descr="Résultat de recherche d'images pour &quot;the death of staline pos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774" y="934064"/>
            <a:ext cx="3678141" cy="544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7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8522" y="1033915"/>
            <a:ext cx="3000236" cy="977766"/>
          </a:xfrm>
        </p:spPr>
        <p:txBody>
          <a:bodyPr/>
          <a:lstStyle/>
          <a:p>
            <a:r>
              <a:rPr lang="cs-CZ" b="1" dirty="0">
                <a:solidFill>
                  <a:schemeClr val="tx1"/>
                </a:solidFill>
              </a:rPr>
              <a:t>Extremismus jednoho problému</a:t>
            </a:r>
            <a:endParaRPr lang="fr-FR" b="1" dirty="0">
              <a:solidFill>
                <a:schemeClr val="tx1"/>
              </a:solidFill>
            </a:endParaRPr>
          </a:p>
        </p:txBody>
      </p:sp>
      <p:sp>
        <p:nvSpPr>
          <p:cNvPr id="3" name="Espace réservé du texte 2"/>
          <p:cNvSpPr>
            <a:spLocks noGrp="1"/>
          </p:cNvSpPr>
          <p:nvPr>
            <p:ph type="body" idx="1"/>
          </p:nvPr>
        </p:nvSpPr>
        <p:spPr>
          <a:xfrm>
            <a:off x="2079058" y="1953930"/>
            <a:ext cx="8604984" cy="4148488"/>
          </a:xfrm>
        </p:spPr>
        <p:txBody>
          <a:bodyPr/>
          <a:lstStyle/>
          <a:p>
            <a:pPr marL="50800" indent="0" algn="just">
              <a:buNone/>
            </a:pPr>
            <a:r>
              <a:rPr lang="cs-CZ" sz="2400" dirty="0">
                <a:latin typeface="+mn-lt"/>
              </a:rPr>
              <a:t>Forma radikalizace v podstatě motivovaná jediným problémem. Tato kategorie zahrnuje: radikální skupiny v oblasti životního prostředí nebo zvířat, extremisty proti potratům, některá hnutí proti homosexuálním, feministickým hnutím a </a:t>
            </a:r>
            <a:r>
              <a:rPr lang="cs-CZ" sz="2400" dirty="0" err="1">
                <a:latin typeface="+mn-lt"/>
              </a:rPr>
              <a:t>ultraindividuální</a:t>
            </a:r>
            <a:r>
              <a:rPr lang="cs-CZ" sz="2400" dirty="0">
                <a:latin typeface="+mn-lt"/>
              </a:rPr>
              <a:t> nebo nezávislá extremistická hnutí, jako jsou např. Svobodní muži na zemi a suverénní občané, kteří používají násilí ke zviditelnění svých problémů.</a:t>
            </a:r>
          </a:p>
          <a:p>
            <a:pPr marL="50800" indent="0" algn="just">
              <a:buNone/>
            </a:pPr>
            <a:endParaRPr lang="cs-CZ" sz="2400" dirty="0">
              <a:latin typeface="+mn-lt"/>
            </a:endParaRPr>
          </a:p>
          <a:p>
            <a:pPr marL="50800" indent="0" algn="just">
              <a:buNone/>
            </a:pPr>
            <a:r>
              <a:rPr lang="cs-CZ" sz="2400" dirty="0">
                <a:latin typeface="+mn-lt"/>
              </a:rPr>
              <a:t>Do této kategorie mohou spadat i masoví vrahové, jejichž motivace je částečně, nebo zcela ideologická.</a:t>
            </a:r>
          </a:p>
        </p:txBody>
      </p:sp>
    </p:spTree>
    <p:extLst>
      <p:ext uri="{BB962C8B-B14F-4D97-AF65-F5344CB8AC3E}">
        <p14:creationId xmlns:p14="http://schemas.microsoft.com/office/powerpoint/2010/main" val="1347668710"/>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355</Words>
  <Application>Microsoft Office PowerPoint</Application>
  <PresentationFormat>Widescreen</PresentationFormat>
  <Paragraphs>26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Source Sans Pro</vt:lpstr>
      <vt:lpstr>Tahoma</vt:lpstr>
      <vt:lpstr>Roboto Slab</vt:lpstr>
      <vt:lpstr>Georgia</vt:lpstr>
      <vt:lpstr>Lysander template</vt:lpstr>
      <vt:lpstr>Co je extremismus?</vt:lpstr>
      <vt:lpstr> Definice</vt:lpstr>
      <vt:lpstr> Pravicový extremismus</vt:lpstr>
      <vt:lpstr>Už jste viděli tento film?</vt:lpstr>
      <vt:lpstr>Politicko-náboženský extremismus</vt:lpstr>
      <vt:lpstr>Už jste viděli tento film?</vt:lpstr>
      <vt:lpstr>Levicový extremismus</vt:lpstr>
      <vt:lpstr>Další film ke shlédnutí</vt:lpstr>
      <vt:lpstr>Extremismus jednoho problému</vt:lpstr>
      <vt:lpstr>Určitě zhlédněte tento film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E-seniors</dc:creator>
  <cp:lastModifiedBy>FIPL26</cp:lastModifiedBy>
  <cp:revision>21</cp:revision>
  <dcterms:modified xsi:type="dcterms:W3CDTF">2020-10-01T09:06:43Z</dcterms:modified>
</cp:coreProperties>
</file>